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notesMasterIdLst>
    <p:notesMasterId r:id="rId17"/>
  </p:notesMasterIdLst>
  <p:sldSz cx="14630400" cy="8229600"/>
  <p:notesSz cx="8229600" cy="14630400"/>
  <p:embeddedFontLst>
    <p:embeddedFont>
      <p:font typeface="Dela Gothic One"/>
      <p:regular r:id="rId22"/>
    </p:embeddedFont>
    <p:embeddedFont>
      <p:font typeface="Dela Gothic One"/>
      <p:regular r:id="rId23"/>
    </p:embeddedFont>
    <p:embeddedFont>
      <p:font typeface="DM Sans"/>
      <p:regular r:id="rId24"/>
    </p:embeddedFont>
    <p:embeddedFont>
      <p:font typeface="DM Sans"/>
      <p:regular r:id="rId25"/>
    </p:embeddedFont>
    <p:embeddedFont>
      <p:font typeface="DM Sans"/>
      <p:regular r:id="rId26"/>
    </p:embeddedFont>
    <p:embeddedFont>
      <p:font typeface="DM Sans"/>
      <p:regular r:id="rId27"/>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20" Type="http://schemas.openxmlformats.org/officeDocument/2006/relationships/theme" Target="theme/theme1.xml"/><Relationship Id="rId21" Type="http://schemas.openxmlformats.org/officeDocument/2006/relationships/tableStyles" Target="tableStyles.xml"/><Relationship Id="rId22" Type="http://schemas.openxmlformats.org/officeDocument/2006/relationships/font" Target="fonts/font1.fntdata"/><Relationship Id="rId23" Type="http://schemas.openxmlformats.org/officeDocument/2006/relationships/font" Target="fonts/font2.fntdata"/><Relationship Id="rId24" Type="http://schemas.openxmlformats.org/officeDocument/2006/relationships/font" Target="fonts/font3.fntdata"/><Relationship Id="rId25" Type="http://schemas.openxmlformats.org/officeDocument/2006/relationships/font" Target="fonts/font4.fntdata"/><Relationship Id="rId26" Type="http://schemas.openxmlformats.org/officeDocument/2006/relationships/font" Target="fonts/font5.fntdata"/><Relationship Id="rId27"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1010-1.png"/><Relationship Id="rId2"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1011-1.png"/><Relationship Id="rId2"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1012-1.png"/><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image" Target="../media/image-1013-1.png"/><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image" Target="../media/image-1014-1.png"/><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image" Target="../media/image-1015-1.png"/><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image" Target="../media/image-1016-1.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image" Target="../media/image-1002-1.png"/><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image" Target="../media/image-1003-1.png"/><Relationship Id="rId2"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1004-1.png"/><Relationship Id="rId2"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image" Target="../media/image-1005-1.png"/><Relationship Id="rId2"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1006-1.png"/><Relationship Id="rId2"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image" Target="../media/image-1007-1.png"/><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image" Target="../media/image-1008-1.png"/><Relationship Id="rId2"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image" Target="../media/image-1009-1.png"/><Relationship Id="rId2"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A0A">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slideLayout" Target="../slideLayouts/slideLayout12.xml"/><Relationship Id="rId5"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slideLayout" Target="../slideLayouts/slideLayout14.xml"/><Relationship Id="rId5"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1811774"/>
            <a:ext cx="7627382" cy="3934301"/>
          </a:xfrm>
          <a:prstGeom prst="rect">
            <a:avLst/>
          </a:prstGeom>
          <a:noFill/>
          <a:ln/>
        </p:spPr>
        <p:txBody>
          <a:bodyPr wrap="square" lIns="0" tIns="0" rIns="0" bIns="0" rtlCol="0" anchor="t"/>
          <a:lstStyle/>
          <a:p>
            <a:pPr algn="l" indent="0" marL="0">
              <a:lnSpc>
                <a:spcPts val="7700"/>
              </a:lnSpc>
              <a:buNone/>
            </a:pPr>
            <a:r>
              <a:rPr lang="en-US" sz="6150" dirty="0">
                <a:solidFill>
                  <a:srgbClr val="FAEBEB"/>
                </a:solidFill>
                <a:latin typeface="Dela Gothic One" pitchFamily="34" charset="0"/>
                <a:ea typeface="Dela Gothic One" pitchFamily="34" charset="-122"/>
                <a:cs typeface="Dela Gothic One" pitchFamily="34" charset="-120"/>
              </a:rPr>
              <a:t>Hacking Wifi Using a Samsung Smart Fridge</a:t>
            </a:r>
            <a:endParaRPr lang="en-US" sz="6150" dirty="0"/>
          </a:p>
        </p:txBody>
      </p:sp>
      <p:sp>
        <p:nvSpPr>
          <p:cNvPr id="4" name="Text 1"/>
          <p:cNvSpPr/>
          <p:nvPr/>
        </p:nvSpPr>
        <p:spPr>
          <a:xfrm>
            <a:off x="758309" y="6070997"/>
            <a:ext cx="7627382" cy="346710"/>
          </a:xfrm>
          <a:prstGeom prst="rect">
            <a:avLst/>
          </a:prstGeom>
          <a:noFill/>
          <a:ln/>
        </p:spPr>
        <p:txBody>
          <a:bodyPr wrap="non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By: Dennis Freyman</a:t>
            </a:r>
            <a:endParaRPr lang="en-US" sz="1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0972800" y="0"/>
            <a:ext cx="3657600" cy="8229600"/>
          </a:xfrm>
          <a:prstGeom prst="rect">
            <a:avLst/>
          </a:prstGeom>
        </p:spPr>
      </p:pic>
      <p:sp>
        <p:nvSpPr>
          <p:cNvPr id="3" name="Text 0"/>
          <p:cNvSpPr/>
          <p:nvPr/>
        </p:nvSpPr>
        <p:spPr>
          <a:xfrm>
            <a:off x="700088" y="551140"/>
            <a:ext cx="9572625" cy="1316117"/>
          </a:xfrm>
          <a:prstGeom prst="rect">
            <a:avLst/>
          </a:prstGeom>
          <a:noFill/>
          <a:ln/>
        </p:spPr>
        <p:txBody>
          <a:bodyPr wrap="square" lIns="0" tIns="0" rIns="0" bIns="0" rtlCol="0" anchor="t"/>
          <a:lstStyle/>
          <a:p>
            <a:pPr algn="l" indent="0" marL="0">
              <a:lnSpc>
                <a:spcPts val="5150"/>
              </a:lnSpc>
              <a:buNone/>
            </a:pPr>
            <a:r>
              <a:rPr lang="en-US" sz="4100" dirty="0">
                <a:solidFill>
                  <a:srgbClr val="FAEBEB"/>
                </a:solidFill>
                <a:latin typeface="Dela Gothic One" pitchFamily="34" charset="0"/>
                <a:ea typeface="Dela Gothic One" pitchFamily="34" charset="-122"/>
                <a:cs typeface="Dela Gothic One" pitchFamily="34" charset="-120"/>
              </a:rPr>
              <a:t>Step 2.4: Extracting Wi-Fi Credentials</a:t>
            </a:r>
            <a:endParaRPr lang="en-US" sz="4100" dirty="0"/>
          </a:p>
        </p:txBody>
      </p:sp>
      <p:sp>
        <p:nvSpPr>
          <p:cNvPr id="4" name="Shape 1"/>
          <p:cNvSpPr/>
          <p:nvPr/>
        </p:nvSpPr>
        <p:spPr>
          <a:xfrm>
            <a:off x="700088" y="2167295"/>
            <a:ext cx="450056" cy="450056"/>
          </a:xfrm>
          <a:prstGeom prst="roundRect">
            <a:avLst>
              <a:gd name="adj" fmla="val 18670"/>
            </a:avLst>
          </a:prstGeom>
          <a:solidFill>
            <a:srgbClr val="740B0B"/>
          </a:solidFill>
          <a:ln w="7620">
            <a:solidFill>
              <a:srgbClr val="8D2424"/>
            </a:solidFill>
            <a:prstDash val="solid"/>
          </a:ln>
        </p:spPr>
      </p:sp>
      <p:sp>
        <p:nvSpPr>
          <p:cNvPr id="5" name="Text 2"/>
          <p:cNvSpPr/>
          <p:nvPr/>
        </p:nvSpPr>
        <p:spPr>
          <a:xfrm>
            <a:off x="767179" y="2194917"/>
            <a:ext cx="315873" cy="394811"/>
          </a:xfrm>
          <a:prstGeom prst="rect">
            <a:avLst/>
          </a:prstGeom>
          <a:noFill/>
          <a:ln/>
        </p:spPr>
        <p:txBody>
          <a:bodyPr wrap="none" lIns="0" tIns="0" rIns="0" bIns="0" rtlCol="0" anchor="t"/>
          <a:lstStyle/>
          <a:p>
            <a:pPr algn="ctr" indent="0" marL="0">
              <a:lnSpc>
                <a:spcPts val="2450"/>
              </a:lnSpc>
              <a:buNone/>
            </a:pPr>
            <a:r>
              <a:rPr lang="en-US" sz="2450" dirty="0">
                <a:solidFill>
                  <a:srgbClr val="FFE5E5"/>
                </a:solidFill>
                <a:latin typeface="Dela Gothic One" pitchFamily="34" charset="0"/>
                <a:ea typeface="Dela Gothic One" pitchFamily="34" charset="-122"/>
                <a:cs typeface="Dela Gothic One" pitchFamily="34" charset="-120"/>
              </a:rPr>
              <a:t>1</a:t>
            </a:r>
            <a:endParaRPr lang="en-US" sz="2450" dirty="0"/>
          </a:p>
        </p:txBody>
      </p:sp>
      <p:sp>
        <p:nvSpPr>
          <p:cNvPr id="6" name="Text 3"/>
          <p:cNvSpPr/>
          <p:nvPr/>
        </p:nvSpPr>
        <p:spPr>
          <a:xfrm>
            <a:off x="1350169" y="2235994"/>
            <a:ext cx="4494014" cy="328970"/>
          </a:xfrm>
          <a:prstGeom prst="rect">
            <a:avLst/>
          </a:prstGeom>
          <a:noFill/>
          <a:ln/>
        </p:spPr>
        <p:txBody>
          <a:bodyPr wrap="none" lIns="0" tIns="0" rIns="0" bIns="0" rtlCol="0" anchor="t"/>
          <a:lstStyle/>
          <a:p>
            <a:pPr algn="l" indent="0" marL="0">
              <a:lnSpc>
                <a:spcPts val="2550"/>
              </a:lnSpc>
              <a:buNone/>
            </a:pPr>
            <a:r>
              <a:rPr lang="en-US" sz="2050" dirty="0">
                <a:solidFill>
                  <a:srgbClr val="FFE5E5"/>
                </a:solidFill>
                <a:latin typeface="Dela Gothic One" pitchFamily="34" charset="0"/>
                <a:ea typeface="Dela Gothic One" pitchFamily="34" charset="-122"/>
                <a:cs typeface="Dela Gothic One" pitchFamily="34" charset="-120"/>
              </a:rPr>
              <a:t>1. Access Configuration Files</a:t>
            </a:r>
            <a:endParaRPr lang="en-US" sz="2050" dirty="0"/>
          </a:p>
        </p:txBody>
      </p:sp>
      <p:sp>
        <p:nvSpPr>
          <p:cNvPr id="7" name="Text 4"/>
          <p:cNvSpPr/>
          <p:nvPr/>
        </p:nvSpPr>
        <p:spPr>
          <a:xfrm>
            <a:off x="1350169" y="2684978"/>
            <a:ext cx="8922544" cy="320040"/>
          </a:xfrm>
          <a:prstGeom prst="rect">
            <a:avLst/>
          </a:prstGeom>
          <a:noFill/>
          <a:ln/>
        </p:spPr>
        <p:txBody>
          <a:bodyPr wrap="none" lIns="0" tIns="0" rIns="0" bIns="0" rtlCol="0" anchor="t"/>
          <a:lstStyle/>
          <a:p>
            <a:pPr algn="l" indent="0" marL="0">
              <a:lnSpc>
                <a:spcPts val="2500"/>
              </a:lnSpc>
              <a:buNone/>
            </a:pPr>
            <a:r>
              <a:rPr lang="en-US" sz="1550" dirty="0">
                <a:solidFill>
                  <a:srgbClr val="FFE5E5"/>
                </a:solidFill>
                <a:latin typeface="DM Sans" pitchFamily="34" charset="0"/>
                <a:ea typeface="DM Sans" pitchFamily="34" charset="-122"/>
                <a:cs typeface="DM Sans" pitchFamily="34" charset="-120"/>
              </a:rPr>
              <a:t>The attacker accesses the fridge’s memory where Wi-Fi credentials are stored.</a:t>
            </a:r>
            <a:endParaRPr lang="en-US" sz="1550" dirty="0"/>
          </a:p>
        </p:txBody>
      </p:sp>
      <p:sp>
        <p:nvSpPr>
          <p:cNvPr id="8" name="Shape 5"/>
          <p:cNvSpPr/>
          <p:nvPr/>
        </p:nvSpPr>
        <p:spPr>
          <a:xfrm>
            <a:off x="700088" y="3405068"/>
            <a:ext cx="450056" cy="450056"/>
          </a:xfrm>
          <a:prstGeom prst="roundRect">
            <a:avLst>
              <a:gd name="adj" fmla="val 18670"/>
            </a:avLst>
          </a:prstGeom>
          <a:solidFill>
            <a:srgbClr val="740B0B"/>
          </a:solidFill>
          <a:ln w="7620">
            <a:solidFill>
              <a:srgbClr val="8D2424"/>
            </a:solidFill>
            <a:prstDash val="solid"/>
          </a:ln>
        </p:spPr>
      </p:sp>
      <p:sp>
        <p:nvSpPr>
          <p:cNvPr id="9" name="Text 6"/>
          <p:cNvSpPr/>
          <p:nvPr/>
        </p:nvSpPr>
        <p:spPr>
          <a:xfrm>
            <a:off x="767179" y="3432691"/>
            <a:ext cx="315873" cy="394811"/>
          </a:xfrm>
          <a:prstGeom prst="rect">
            <a:avLst/>
          </a:prstGeom>
          <a:noFill/>
          <a:ln/>
        </p:spPr>
        <p:txBody>
          <a:bodyPr wrap="none" lIns="0" tIns="0" rIns="0" bIns="0" rtlCol="0" anchor="t"/>
          <a:lstStyle/>
          <a:p>
            <a:pPr algn="ctr" indent="0" marL="0">
              <a:lnSpc>
                <a:spcPts val="2450"/>
              </a:lnSpc>
              <a:buNone/>
            </a:pPr>
            <a:r>
              <a:rPr lang="en-US" sz="2450" dirty="0">
                <a:solidFill>
                  <a:srgbClr val="FFE5E5"/>
                </a:solidFill>
                <a:latin typeface="Dela Gothic One" pitchFamily="34" charset="0"/>
                <a:ea typeface="Dela Gothic One" pitchFamily="34" charset="-122"/>
                <a:cs typeface="Dela Gothic One" pitchFamily="34" charset="-120"/>
              </a:rPr>
              <a:t>2</a:t>
            </a:r>
            <a:endParaRPr lang="en-US" sz="2450" dirty="0"/>
          </a:p>
        </p:txBody>
      </p:sp>
      <p:sp>
        <p:nvSpPr>
          <p:cNvPr id="10" name="Text 7"/>
          <p:cNvSpPr/>
          <p:nvPr/>
        </p:nvSpPr>
        <p:spPr>
          <a:xfrm>
            <a:off x="1350169" y="3473767"/>
            <a:ext cx="2632234" cy="328970"/>
          </a:xfrm>
          <a:prstGeom prst="rect">
            <a:avLst/>
          </a:prstGeom>
          <a:noFill/>
          <a:ln/>
        </p:spPr>
        <p:txBody>
          <a:bodyPr wrap="none" lIns="0" tIns="0" rIns="0" bIns="0" rtlCol="0" anchor="t"/>
          <a:lstStyle/>
          <a:p>
            <a:pPr algn="l" indent="0" marL="0">
              <a:lnSpc>
                <a:spcPts val="2550"/>
              </a:lnSpc>
              <a:buNone/>
            </a:pPr>
            <a:r>
              <a:rPr lang="en-US" sz="2050" dirty="0">
                <a:solidFill>
                  <a:srgbClr val="FFE5E5"/>
                </a:solidFill>
                <a:latin typeface="Dela Gothic One" pitchFamily="34" charset="0"/>
                <a:ea typeface="Dela Gothic One" pitchFamily="34" charset="-122"/>
                <a:cs typeface="Dela Gothic One" pitchFamily="34" charset="-120"/>
              </a:rPr>
              <a:t>2. Plaintext</a:t>
            </a:r>
            <a:endParaRPr lang="en-US" sz="2050" dirty="0"/>
          </a:p>
        </p:txBody>
      </p:sp>
      <p:sp>
        <p:nvSpPr>
          <p:cNvPr id="11" name="Text 8"/>
          <p:cNvSpPr/>
          <p:nvPr/>
        </p:nvSpPr>
        <p:spPr>
          <a:xfrm>
            <a:off x="1350169" y="3922752"/>
            <a:ext cx="8922544" cy="640080"/>
          </a:xfrm>
          <a:prstGeom prst="rect">
            <a:avLst/>
          </a:prstGeom>
          <a:noFill/>
          <a:ln/>
        </p:spPr>
        <p:txBody>
          <a:bodyPr wrap="square" lIns="0" tIns="0" rIns="0" bIns="0" rtlCol="0" anchor="t"/>
          <a:lstStyle/>
          <a:p>
            <a:pPr algn="l" indent="0" marL="0">
              <a:lnSpc>
                <a:spcPts val="2500"/>
              </a:lnSpc>
              <a:buNone/>
            </a:pPr>
            <a:r>
              <a:rPr lang="en-US" sz="1550" dirty="0">
                <a:solidFill>
                  <a:srgbClr val="FFE5E5"/>
                </a:solidFill>
                <a:latin typeface="DM Sans" pitchFamily="34" charset="0"/>
                <a:ea typeface="DM Sans" pitchFamily="34" charset="-122"/>
                <a:cs typeface="DM Sans" pitchFamily="34" charset="-120"/>
              </a:rPr>
              <a:t>In most IoT devices, Wi-Fi credentials are saved in plaintext or in weakly encrypted files to maintain persistent connectivity.</a:t>
            </a:r>
            <a:endParaRPr lang="en-US" sz="1550" dirty="0"/>
          </a:p>
        </p:txBody>
      </p:sp>
      <p:sp>
        <p:nvSpPr>
          <p:cNvPr id="12" name="Shape 9"/>
          <p:cNvSpPr/>
          <p:nvPr/>
        </p:nvSpPr>
        <p:spPr>
          <a:xfrm>
            <a:off x="700088" y="4962882"/>
            <a:ext cx="450056" cy="450056"/>
          </a:xfrm>
          <a:prstGeom prst="roundRect">
            <a:avLst>
              <a:gd name="adj" fmla="val 18670"/>
            </a:avLst>
          </a:prstGeom>
          <a:solidFill>
            <a:srgbClr val="740B0B"/>
          </a:solidFill>
          <a:ln w="7620">
            <a:solidFill>
              <a:srgbClr val="8D2424"/>
            </a:solidFill>
            <a:prstDash val="solid"/>
          </a:ln>
        </p:spPr>
      </p:sp>
      <p:sp>
        <p:nvSpPr>
          <p:cNvPr id="13" name="Text 10"/>
          <p:cNvSpPr/>
          <p:nvPr/>
        </p:nvSpPr>
        <p:spPr>
          <a:xfrm>
            <a:off x="767179" y="4990505"/>
            <a:ext cx="315873" cy="394811"/>
          </a:xfrm>
          <a:prstGeom prst="rect">
            <a:avLst/>
          </a:prstGeom>
          <a:noFill/>
          <a:ln/>
        </p:spPr>
        <p:txBody>
          <a:bodyPr wrap="none" lIns="0" tIns="0" rIns="0" bIns="0" rtlCol="0" anchor="t"/>
          <a:lstStyle/>
          <a:p>
            <a:pPr algn="ctr" indent="0" marL="0">
              <a:lnSpc>
                <a:spcPts val="2450"/>
              </a:lnSpc>
              <a:buNone/>
            </a:pPr>
            <a:r>
              <a:rPr lang="en-US" sz="2450" dirty="0">
                <a:solidFill>
                  <a:srgbClr val="FFE5E5"/>
                </a:solidFill>
                <a:latin typeface="Dela Gothic One" pitchFamily="34" charset="0"/>
                <a:ea typeface="Dela Gothic One" pitchFamily="34" charset="-122"/>
                <a:cs typeface="Dela Gothic One" pitchFamily="34" charset="-120"/>
              </a:rPr>
              <a:t>3</a:t>
            </a:r>
            <a:endParaRPr lang="en-US" sz="2450" dirty="0"/>
          </a:p>
        </p:txBody>
      </p:sp>
      <p:sp>
        <p:nvSpPr>
          <p:cNvPr id="14" name="Text 11"/>
          <p:cNvSpPr/>
          <p:nvPr/>
        </p:nvSpPr>
        <p:spPr>
          <a:xfrm>
            <a:off x="1350169" y="5031581"/>
            <a:ext cx="2632234" cy="328970"/>
          </a:xfrm>
          <a:prstGeom prst="rect">
            <a:avLst/>
          </a:prstGeom>
          <a:noFill/>
          <a:ln/>
        </p:spPr>
        <p:txBody>
          <a:bodyPr wrap="none" lIns="0" tIns="0" rIns="0" bIns="0" rtlCol="0" anchor="t"/>
          <a:lstStyle/>
          <a:p>
            <a:pPr algn="l" indent="0" marL="0">
              <a:lnSpc>
                <a:spcPts val="2550"/>
              </a:lnSpc>
              <a:buNone/>
            </a:pPr>
            <a:r>
              <a:rPr lang="en-US" sz="2050" dirty="0">
                <a:solidFill>
                  <a:srgbClr val="FFE5E5"/>
                </a:solidFill>
                <a:latin typeface="Dela Gothic One" pitchFamily="34" charset="0"/>
                <a:ea typeface="Dela Gothic One" pitchFamily="34" charset="-122"/>
                <a:cs typeface="Dela Gothic One" pitchFamily="34" charset="-120"/>
              </a:rPr>
              <a:t>3. Shell </a:t>
            </a:r>
            <a:endParaRPr lang="en-US" sz="2050" dirty="0"/>
          </a:p>
        </p:txBody>
      </p:sp>
      <p:sp>
        <p:nvSpPr>
          <p:cNvPr id="15" name="Text 12"/>
          <p:cNvSpPr/>
          <p:nvPr/>
        </p:nvSpPr>
        <p:spPr>
          <a:xfrm>
            <a:off x="1350169" y="5480566"/>
            <a:ext cx="8922544" cy="640080"/>
          </a:xfrm>
          <a:prstGeom prst="rect">
            <a:avLst/>
          </a:prstGeom>
          <a:noFill/>
          <a:ln/>
        </p:spPr>
        <p:txBody>
          <a:bodyPr wrap="square" lIns="0" tIns="0" rIns="0" bIns="0" rtlCol="0" anchor="t"/>
          <a:lstStyle/>
          <a:p>
            <a:pPr algn="l" indent="0" marL="0">
              <a:lnSpc>
                <a:spcPts val="2500"/>
              </a:lnSpc>
              <a:buNone/>
            </a:pPr>
            <a:r>
              <a:rPr lang="en-US" sz="1550" dirty="0">
                <a:solidFill>
                  <a:srgbClr val="FFE5E5"/>
                </a:solidFill>
                <a:latin typeface="DM Sans" pitchFamily="34" charset="0"/>
                <a:ea typeface="DM Sans" pitchFamily="34" charset="-122"/>
                <a:cs typeface="DM Sans" pitchFamily="34" charset="-120"/>
              </a:rPr>
              <a:t>Using shell commands, the attacker navigates the file system and dumps the contents of files like /etc/network/wifi.conf, which contains the SSID and Wi-Fi password.</a:t>
            </a:r>
            <a:endParaRPr lang="en-US" sz="1550" dirty="0"/>
          </a:p>
        </p:txBody>
      </p:sp>
      <p:sp>
        <p:nvSpPr>
          <p:cNvPr id="16" name="Shape 13"/>
          <p:cNvSpPr/>
          <p:nvPr/>
        </p:nvSpPr>
        <p:spPr>
          <a:xfrm>
            <a:off x="700088" y="6520696"/>
            <a:ext cx="450056" cy="450056"/>
          </a:xfrm>
          <a:prstGeom prst="roundRect">
            <a:avLst>
              <a:gd name="adj" fmla="val 18670"/>
            </a:avLst>
          </a:prstGeom>
          <a:solidFill>
            <a:srgbClr val="740B0B"/>
          </a:solidFill>
          <a:ln w="7620">
            <a:solidFill>
              <a:srgbClr val="8D2424"/>
            </a:solidFill>
            <a:prstDash val="solid"/>
          </a:ln>
        </p:spPr>
      </p:sp>
      <p:sp>
        <p:nvSpPr>
          <p:cNvPr id="17" name="Text 14"/>
          <p:cNvSpPr/>
          <p:nvPr/>
        </p:nvSpPr>
        <p:spPr>
          <a:xfrm>
            <a:off x="767179" y="6548318"/>
            <a:ext cx="315873" cy="394811"/>
          </a:xfrm>
          <a:prstGeom prst="rect">
            <a:avLst/>
          </a:prstGeom>
          <a:noFill/>
          <a:ln/>
        </p:spPr>
        <p:txBody>
          <a:bodyPr wrap="none" lIns="0" tIns="0" rIns="0" bIns="0" rtlCol="0" anchor="t"/>
          <a:lstStyle/>
          <a:p>
            <a:pPr algn="ctr" indent="0" marL="0">
              <a:lnSpc>
                <a:spcPts val="2450"/>
              </a:lnSpc>
              <a:buNone/>
            </a:pPr>
            <a:r>
              <a:rPr lang="en-US" sz="2450" dirty="0">
                <a:solidFill>
                  <a:srgbClr val="FFE5E5"/>
                </a:solidFill>
                <a:latin typeface="Dela Gothic One" pitchFamily="34" charset="0"/>
                <a:ea typeface="Dela Gothic One" pitchFamily="34" charset="-122"/>
                <a:cs typeface="Dela Gothic One" pitchFamily="34" charset="-120"/>
              </a:rPr>
              <a:t>4</a:t>
            </a:r>
            <a:endParaRPr lang="en-US" sz="2450" dirty="0"/>
          </a:p>
        </p:txBody>
      </p:sp>
      <p:sp>
        <p:nvSpPr>
          <p:cNvPr id="18" name="Text 15"/>
          <p:cNvSpPr/>
          <p:nvPr/>
        </p:nvSpPr>
        <p:spPr>
          <a:xfrm>
            <a:off x="1350169" y="6589395"/>
            <a:ext cx="4083010" cy="328970"/>
          </a:xfrm>
          <a:prstGeom prst="rect">
            <a:avLst/>
          </a:prstGeom>
          <a:noFill/>
          <a:ln/>
        </p:spPr>
        <p:txBody>
          <a:bodyPr wrap="none" lIns="0" tIns="0" rIns="0" bIns="0" rtlCol="0" anchor="t"/>
          <a:lstStyle/>
          <a:p>
            <a:pPr algn="l" indent="0" marL="0">
              <a:lnSpc>
                <a:spcPts val="2550"/>
              </a:lnSpc>
              <a:buNone/>
            </a:pPr>
            <a:r>
              <a:rPr lang="en-US" sz="2050" dirty="0">
                <a:solidFill>
                  <a:srgbClr val="FFE5E5"/>
                </a:solidFill>
                <a:latin typeface="Dela Gothic One" pitchFamily="34" charset="0"/>
                <a:ea typeface="Dela Gothic One" pitchFamily="34" charset="-122"/>
                <a:cs typeface="Dela Gothic One" pitchFamily="34" charset="-120"/>
              </a:rPr>
              <a:t>4. Decryption (sometimes)</a:t>
            </a:r>
            <a:endParaRPr lang="en-US" sz="2050" dirty="0"/>
          </a:p>
        </p:txBody>
      </p:sp>
      <p:sp>
        <p:nvSpPr>
          <p:cNvPr id="19" name="Text 16"/>
          <p:cNvSpPr/>
          <p:nvPr/>
        </p:nvSpPr>
        <p:spPr>
          <a:xfrm>
            <a:off x="1350169" y="7038380"/>
            <a:ext cx="8922544" cy="640080"/>
          </a:xfrm>
          <a:prstGeom prst="rect">
            <a:avLst/>
          </a:prstGeom>
          <a:noFill/>
          <a:ln/>
        </p:spPr>
        <p:txBody>
          <a:bodyPr wrap="square" lIns="0" tIns="0" rIns="0" bIns="0" rtlCol="0" anchor="t"/>
          <a:lstStyle/>
          <a:p>
            <a:pPr algn="l" indent="0" marL="0">
              <a:lnSpc>
                <a:spcPts val="2500"/>
              </a:lnSpc>
              <a:buNone/>
            </a:pPr>
            <a:r>
              <a:rPr lang="en-US" sz="1550" dirty="0">
                <a:solidFill>
                  <a:srgbClr val="FFE5E5"/>
                </a:solidFill>
                <a:latin typeface="DM Sans" pitchFamily="34" charset="0"/>
                <a:ea typeface="DM Sans" pitchFamily="34" charset="-122"/>
                <a:cs typeface="DM Sans" pitchFamily="34" charset="-120"/>
              </a:rPr>
              <a:t>Decrypting: If the Wi-Fi credentials are encrypted (though weakly), the attacker decrypts them using known vulnerabilities in the encryption implementation of older Tizen versions.</a:t>
            </a:r>
            <a:endParaRPr lang="en-US" sz="15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317433"/>
          </a:xfrm>
          <a:prstGeom prst="rect">
            <a:avLst/>
          </a:prstGeom>
        </p:spPr>
      </p:pic>
      <p:sp>
        <p:nvSpPr>
          <p:cNvPr id="3" name="Text 0"/>
          <p:cNvSpPr/>
          <p:nvPr/>
        </p:nvSpPr>
        <p:spPr>
          <a:xfrm>
            <a:off x="648772" y="2828092"/>
            <a:ext cx="4878824" cy="609838"/>
          </a:xfrm>
          <a:prstGeom prst="rect">
            <a:avLst/>
          </a:prstGeom>
          <a:noFill/>
          <a:ln/>
        </p:spPr>
        <p:txBody>
          <a:bodyPr wrap="none" lIns="0" tIns="0" rIns="0" bIns="0" rtlCol="0" anchor="t"/>
          <a:lstStyle/>
          <a:p>
            <a:pPr algn="l" indent="0" marL="0">
              <a:lnSpc>
                <a:spcPts val="4800"/>
              </a:lnSpc>
              <a:buNone/>
            </a:pPr>
            <a:r>
              <a:rPr lang="en-US" sz="3800" dirty="0">
                <a:solidFill>
                  <a:srgbClr val="FAEBEB"/>
                </a:solidFill>
                <a:latin typeface="Dela Gothic One" pitchFamily="34" charset="0"/>
                <a:ea typeface="Dela Gothic One" pitchFamily="34" charset="-122"/>
                <a:cs typeface="Dela Gothic One" pitchFamily="34" charset="-120"/>
              </a:rPr>
              <a:t>Hacking the Wifi</a:t>
            </a:r>
            <a:endParaRPr lang="en-US" sz="3800" dirty="0"/>
          </a:p>
        </p:txBody>
      </p:sp>
      <p:pic>
        <p:nvPicPr>
          <p:cNvPr id="4" name="Image 1" descr="preencoded.png">    </p:cNvPr>
          <p:cNvPicPr>
            <a:picLocks noChangeAspect="1"/>
          </p:cNvPicPr>
          <p:nvPr/>
        </p:nvPicPr>
        <p:blipFill>
          <a:blip r:embed="rId2"/>
          <a:stretch>
            <a:fillRect/>
          </a:stretch>
        </p:blipFill>
        <p:spPr>
          <a:xfrm>
            <a:off x="648772" y="3715941"/>
            <a:ext cx="463391" cy="463391"/>
          </a:xfrm>
          <a:prstGeom prst="rect">
            <a:avLst/>
          </a:prstGeom>
        </p:spPr>
      </p:pic>
      <p:sp>
        <p:nvSpPr>
          <p:cNvPr id="5" name="Text 1"/>
          <p:cNvSpPr/>
          <p:nvPr/>
        </p:nvSpPr>
        <p:spPr>
          <a:xfrm>
            <a:off x="648772" y="4411028"/>
            <a:ext cx="4625935" cy="304919"/>
          </a:xfrm>
          <a:prstGeom prst="rect">
            <a:avLst/>
          </a:prstGeom>
          <a:noFill/>
          <a:ln/>
        </p:spPr>
        <p:txBody>
          <a:bodyPr wrap="none" lIns="0" tIns="0" rIns="0" bIns="0" rtlCol="0" anchor="t"/>
          <a:lstStyle/>
          <a:p>
            <a:pPr algn="l" indent="0" marL="0">
              <a:lnSpc>
                <a:spcPts val="2400"/>
              </a:lnSpc>
              <a:buNone/>
            </a:pPr>
            <a:r>
              <a:rPr lang="en-US" sz="1900" dirty="0">
                <a:solidFill>
                  <a:srgbClr val="FFE5E5"/>
                </a:solidFill>
                <a:latin typeface="Dela Gothic One" pitchFamily="34" charset="0"/>
                <a:ea typeface="Dela Gothic One" pitchFamily="34" charset="-122"/>
                <a:cs typeface="Dela Gothic One" pitchFamily="34" charset="-120"/>
              </a:rPr>
              <a:t>Connecting to the Wi-Fi Network</a:t>
            </a:r>
            <a:endParaRPr lang="en-US" sz="1900" dirty="0"/>
          </a:p>
        </p:txBody>
      </p:sp>
      <p:sp>
        <p:nvSpPr>
          <p:cNvPr id="6" name="Text 2"/>
          <p:cNvSpPr/>
          <p:nvPr/>
        </p:nvSpPr>
        <p:spPr>
          <a:xfrm>
            <a:off x="648772" y="4827151"/>
            <a:ext cx="6550581" cy="1482923"/>
          </a:xfrm>
          <a:prstGeom prst="rect">
            <a:avLst/>
          </a:prstGeom>
          <a:noFill/>
          <a:ln/>
        </p:spPr>
        <p:txBody>
          <a:bodyPr wrap="square" lIns="0" tIns="0" rIns="0" bIns="0" rtlCol="0" anchor="t"/>
          <a:lstStyle/>
          <a:p>
            <a:pPr algn="l" indent="0" marL="0">
              <a:lnSpc>
                <a:spcPts val="2300"/>
              </a:lnSpc>
              <a:buNone/>
            </a:pPr>
            <a:r>
              <a:rPr lang="en-US" sz="1450" dirty="0">
                <a:solidFill>
                  <a:srgbClr val="FFE5E5"/>
                </a:solidFill>
                <a:latin typeface="DM Sans" pitchFamily="34" charset="0"/>
                <a:ea typeface="DM Sans" pitchFamily="34" charset="-122"/>
                <a:cs typeface="DM Sans" pitchFamily="34" charset="-120"/>
              </a:rPr>
              <a:t>With the extracted Wi-Fi credentials, the attacker can now connect directly to the target Wi-Fi network from any device within range, just as any legitimate user would. Once on the network, the attacker can see all devices connected to the same Wi-Fi network. They are now effectively inside the local network and can start reconnaissance.</a:t>
            </a:r>
            <a:endParaRPr lang="en-US" sz="1450" dirty="0"/>
          </a:p>
        </p:txBody>
      </p:sp>
      <p:pic>
        <p:nvPicPr>
          <p:cNvPr id="7" name="Image 2" descr="preencoded.png">    </p:cNvPr>
          <p:cNvPicPr>
            <a:picLocks noChangeAspect="1"/>
          </p:cNvPicPr>
          <p:nvPr/>
        </p:nvPicPr>
        <p:blipFill>
          <a:blip r:embed="rId3"/>
          <a:stretch>
            <a:fillRect/>
          </a:stretch>
        </p:blipFill>
        <p:spPr>
          <a:xfrm>
            <a:off x="7431048" y="3715941"/>
            <a:ext cx="463391" cy="463391"/>
          </a:xfrm>
          <a:prstGeom prst="rect">
            <a:avLst/>
          </a:prstGeom>
        </p:spPr>
      </p:pic>
      <p:sp>
        <p:nvSpPr>
          <p:cNvPr id="8" name="Text 3"/>
          <p:cNvSpPr/>
          <p:nvPr/>
        </p:nvSpPr>
        <p:spPr>
          <a:xfrm>
            <a:off x="7431048" y="4411028"/>
            <a:ext cx="3152418" cy="304919"/>
          </a:xfrm>
          <a:prstGeom prst="rect">
            <a:avLst/>
          </a:prstGeom>
          <a:noFill/>
          <a:ln/>
        </p:spPr>
        <p:txBody>
          <a:bodyPr wrap="none" lIns="0" tIns="0" rIns="0" bIns="0" rtlCol="0" anchor="t"/>
          <a:lstStyle/>
          <a:p>
            <a:pPr algn="l" indent="0" marL="0">
              <a:lnSpc>
                <a:spcPts val="2400"/>
              </a:lnSpc>
              <a:buNone/>
            </a:pPr>
            <a:r>
              <a:rPr lang="en-US" sz="1900" dirty="0">
                <a:solidFill>
                  <a:srgbClr val="FFE5E5"/>
                </a:solidFill>
                <a:latin typeface="Dela Gothic One" pitchFamily="34" charset="0"/>
                <a:ea typeface="Dela Gothic One" pitchFamily="34" charset="-122"/>
                <a:cs typeface="Dela Gothic One" pitchFamily="34" charset="-120"/>
              </a:rPr>
              <a:t>Scanning the Network</a:t>
            </a:r>
            <a:endParaRPr lang="en-US" sz="1900" dirty="0"/>
          </a:p>
        </p:txBody>
      </p:sp>
      <p:sp>
        <p:nvSpPr>
          <p:cNvPr id="9" name="Text 4"/>
          <p:cNvSpPr/>
          <p:nvPr/>
        </p:nvSpPr>
        <p:spPr>
          <a:xfrm>
            <a:off x="7431048" y="4827151"/>
            <a:ext cx="6550581" cy="1186339"/>
          </a:xfrm>
          <a:prstGeom prst="rect">
            <a:avLst/>
          </a:prstGeom>
          <a:noFill/>
          <a:ln/>
        </p:spPr>
        <p:txBody>
          <a:bodyPr wrap="square" lIns="0" tIns="0" rIns="0" bIns="0" rtlCol="0" anchor="t"/>
          <a:lstStyle/>
          <a:p>
            <a:pPr algn="l" indent="0" marL="0">
              <a:lnSpc>
                <a:spcPts val="2300"/>
              </a:lnSpc>
              <a:buNone/>
            </a:pPr>
            <a:r>
              <a:rPr lang="en-US" sz="1450" dirty="0">
                <a:solidFill>
                  <a:srgbClr val="FFE5E5"/>
                </a:solidFill>
                <a:latin typeface="DM Sans" pitchFamily="34" charset="0"/>
                <a:ea typeface="DM Sans" pitchFamily="34" charset="-122"/>
                <a:cs typeface="DM Sans" pitchFamily="34" charset="-120"/>
              </a:rPr>
              <a:t>Using a Tool like nmap or Zenmap (GUI of nmap) the attacker can scan the network and list all devices connected to the Wi-Fi. The attacker can run commands to identify IP addresses and open ports of devices on the network. </a:t>
            </a:r>
            <a:endParaRPr lang="en-US" sz="1450" dirty="0"/>
          </a:p>
        </p:txBody>
      </p:sp>
      <p:sp>
        <p:nvSpPr>
          <p:cNvPr id="10" name="Text 5"/>
          <p:cNvSpPr/>
          <p:nvPr/>
        </p:nvSpPr>
        <p:spPr>
          <a:xfrm>
            <a:off x="7431048" y="6124694"/>
            <a:ext cx="6550581" cy="1186339"/>
          </a:xfrm>
          <a:prstGeom prst="rect">
            <a:avLst/>
          </a:prstGeom>
          <a:noFill/>
          <a:ln/>
        </p:spPr>
        <p:txBody>
          <a:bodyPr wrap="square" lIns="0" tIns="0" rIns="0" bIns="0" rtlCol="0" anchor="t"/>
          <a:lstStyle/>
          <a:p>
            <a:pPr algn="l" indent="0" marL="0">
              <a:lnSpc>
                <a:spcPts val="2300"/>
              </a:lnSpc>
              <a:buNone/>
            </a:pPr>
            <a:r>
              <a:rPr lang="en-US" sz="1450" dirty="0">
                <a:solidFill>
                  <a:srgbClr val="FFE5E5"/>
                </a:solidFill>
                <a:latin typeface="DM Sans" pitchFamily="34" charset="0"/>
                <a:ea typeface="DM Sans" pitchFamily="34" charset="-122"/>
                <a:cs typeface="DM Sans" pitchFamily="34" charset="-120"/>
              </a:rPr>
              <a:t>Afterwards, using OpenVAS or Metasploit the attacker can scan for vulnerabilities in the devices connected to the network. Vulnerabilities such as open ports, outdated software versions, weak passwords, or unpatched firmware then become targets for further attacks.</a:t>
            </a:r>
            <a:endParaRPr lang="en-US" sz="1450" dirty="0"/>
          </a:p>
        </p:txBody>
      </p:sp>
      <p:sp>
        <p:nvSpPr>
          <p:cNvPr id="11" name="Text 6"/>
          <p:cNvSpPr/>
          <p:nvPr/>
        </p:nvSpPr>
        <p:spPr>
          <a:xfrm>
            <a:off x="7431048" y="7422237"/>
            <a:ext cx="6550581" cy="296585"/>
          </a:xfrm>
          <a:prstGeom prst="rect">
            <a:avLst/>
          </a:prstGeom>
          <a:noFill/>
          <a:ln/>
        </p:spPr>
        <p:txBody>
          <a:bodyPr wrap="none" lIns="0" tIns="0" rIns="0" bIns="0" rtlCol="0" anchor="t"/>
          <a:lstStyle/>
          <a:p>
            <a:pPr algn="l" indent="0" marL="0">
              <a:lnSpc>
                <a:spcPts val="2300"/>
              </a:lnSpc>
              <a:buNone/>
            </a:pPr>
            <a:r>
              <a:rPr lang="en-US" sz="1450" dirty="0">
                <a:solidFill>
                  <a:srgbClr val="FFE5E5"/>
                </a:solidFill>
                <a:latin typeface="DM Sans" pitchFamily="34" charset="0"/>
                <a:ea typeface="DM Sans" pitchFamily="34" charset="-122"/>
                <a:cs typeface="DM Sans" pitchFamily="34" charset="-120"/>
              </a:rPr>
              <a:t> </a:t>
            </a:r>
            <a:endParaRPr lang="en-US" sz="14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140148"/>
          </a:xfrm>
          <a:prstGeom prst="rect">
            <a:avLst/>
          </a:prstGeom>
        </p:spPr>
      </p:pic>
      <p:sp>
        <p:nvSpPr>
          <p:cNvPr id="3" name="Text 0"/>
          <p:cNvSpPr/>
          <p:nvPr/>
        </p:nvSpPr>
        <p:spPr>
          <a:xfrm>
            <a:off x="599242" y="2886313"/>
            <a:ext cx="10605492" cy="563166"/>
          </a:xfrm>
          <a:prstGeom prst="rect">
            <a:avLst/>
          </a:prstGeom>
          <a:noFill/>
          <a:ln/>
        </p:spPr>
        <p:txBody>
          <a:bodyPr wrap="none" lIns="0" tIns="0" rIns="0" bIns="0" rtlCol="0" anchor="t"/>
          <a:lstStyle/>
          <a:p>
            <a:pPr algn="l" indent="0" marL="0">
              <a:lnSpc>
                <a:spcPts val="4400"/>
              </a:lnSpc>
              <a:buNone/>
            </a:pPr>
            <a:r>
              <a:rPr lang="en-US" sz="3500" dirty="0">
                <a:solidFill>
                  <a:srgbClr val="FAEBEB"/>
                </a:solidFill>
                <a:latin typeface="Dela Gothic One" pitchFamily="34" charset="0"/>
                <a:ea typeface="Dela Gothic One" pitchFamily="34" charset="-122"/>
                <a:cs typeface="Dela Gothic One" pitchFamily="34" charset="-120"/>
              </a:rPr>
              <a:t>Attacking Other Devices on the Network</a:t>
            </a:r>
            <a:endParaRPr lang="en-US" sz="3500" dirty="0"/>
          </a:p>
        </p:txBody>
      </p:sp>
      <p:sp>
        <p:nvSpPr>
          <p:cNvPr id="4" name="Shape 1"/>
          <p:cNvSpPr/>
          <p:nvPr/>
        </p:nvSpPr>
        <p:spPr>
          <a:xfrm>
            <a:off x="599242" y="3706297"/>
            <a:ext cx="6630353" cy="1563410"/>
          </a:xfrm>
          <a:prstGeom prst="roundRect">
            <a:avLst>
              <a:gd name="adj" fmla="val 4600"/>
            </a:avLst>
          </a:prstGeom>
          <a:solidFill>
            <a:srgbClr val="740B0B"/>
          </a:solidFill>
          <a:ln w="7620">
            <a:solidFill>
              <a:srgbClr val="8D2424"/>
            </a:solidFill>
            <a:prstDash val="solid"/>
          </a:ln>
        </p:spPr>
      </p:sp>
      <p:sp>
        <p:nvSpPr>
          <p:cNvPr id="5" name="Text 2"/>
          <p:cNvSpPr/>
          <p:nvPr/>
        </p:nvSpPr>
        <p:spPr>
          <a:xfrm>
            <a:off x="778073" y="3885128"/>
            <a:ext cx="2252782" cy="281583"/>
          </a:xfrm>
          <a:prstGeom prst="rect">
            <a:avLst/>
          </a:prstGeom>
          <a:noFill/>
          <a:ln/>
        </p:spPr>
        <p:txBody>
          <a:bodyPr wrap="none" lIns="0" tIns="0" rIns="0" bIns="0" rtlCol="0" anchor="t"/>
          <a:lstStyle/>
          <a:p>
            <a:pPr algn="l" indent="0" marL="0">
              <a:lnSpc>
                <a:spcPts val="2200"/>
              </a:lnSpc>
              <a:buNone/>
            </a:pPr>
            <a:r>
              <a:rPr lang="en-US" sz="1750" dirty="0">
                <a:solidFill>
                  <a:srgbClr val="FFE5E5"/>
                </a:solidFill>
                <a:latin typeface="Dela Gothic One" pitchFamily="34" charset="0"/>
                <a:ea typeface="Dela Gothic One" pitchFamily="34" charset="-122"/>
                <a:cs typeface="Dela Gothic One" pitchFamily="34" charset="-120"/>
              </a:rPr>
              <a:t>1. The Goal </a:t>
            </a:r>
            <a:endParaRPr lang="en-US" sz="1750" dirty="0"/>
          </a:p>
        </p:txBody>
      </p:sp>
      <p:sp>
        <p:nvSpPr>
          <p:cNvPr id="6" name="Text 3"/>
          <p:cNvSpPr/>
          <p:nvPr/>
        </p:nvSpPr>
        <p:spPr>
          <a:xfrm>
            <a:off x="778073" y="4269343"/>
            <a:ext cx="6272689" cy="821531"/>
          </a:xfrm>
          <a:prstGeom prst="rect">
            <a:avLst/>
          </a:prstGeom>
          <a:noFill/>
          <a:ln/>
        </p:spPr>
        <p:txBody>
          <a:bodyPr wrap="square" lIns="0" tIns="0" rIns="0" bIns="0" rtlCol="0" anchor="t"/>
          <a:lstStyle/>
          <a:p>
            <a:pPr algn="l" indent="0" marL="0">
              <a:lnSpc>
                <a:spcPts val="2150"/>
              </a:lnSpc>
              <a:buNone/>
            </a:pPr>
            <a:r>
              <a:rPr lang="en-US" sz="1300" dirty="0">
                <a:solidFill>
                  <a:srgbClr val="FFE5E5"/>
                </a:solidFill>
                <a:latin typeface="DM Sans" pitchFamily="34" charset="0"/>
                <a:ea typeface="DM Sans" pitchFamily="34" charset="-122"/>
                <a:cs typeface="DM Sans" pitchFamily="34" charset="-120"/>
              </a:rPr>
              <a:t>The ultimate goal is to take over the router, which controls the Wi-Fi network. Many routers have weak default passwords (e.g., "admin" or "password"), especially if the router has not been secured by the owner.</a:t>
            </a:r>
            <a:endParaRPr lang="en-US" sz="1300" dirty="0"/>
          </a:p>
        </p:txBody>
      </p:sp>
      <p:sp>
        <p:nvSpPr>
          <p:cNvPr id="7" name="Shape 4"/>
          <p:cNvSpPr/>
          <p:nvPr/>
        </p:nvSpPr>
        <p:spPr>
          <a:xfrm>
            <a:off x="7400806" y="3706297"/>
            <a:ext cx="6630353" cy="1563410"/>
          </a:xfrm>
          <a:prstGeom prst="roundRect">
            <a:avLst>
              <a:gd name="adj" fmla="val 4600"/>
            </a:avLst>
          </a:prstGeom>
          <a:solidFill>
            <a:srgbClr val="740B0B"/>
          </a:solidFill>
          <a:ln w="7620">
            <a:solidFill>
              <a:srgbClr val="8D2424"/>
            </a:solidFill>
            <a:prstDash val="solid"/>
          </a:ln>
        </p:spPr>
      </p:sp>
      <p:sp>
        <p:nvSpPr>
          <p:cNvPr id="8" name="Text 5"/>
          <p:cNvSpPr/>
          <p:nvPr/>
        </p:nvSpPr>
        <p:spPr>
          <a:xfrm>
            <a:off x="7579638" y="3885128"/>
            <a:ext cx="2252782" cy="281583"/>
          </a:xfrm>
          <a:prstGeom prst="rect">
            <a:avLst/>
          </a:prstGeom>
          <a:noFill/>
          <a:ln/>
        </p:spPr>
        <p:txBody>
          <a:bodyPr wrap="none" lIns="0" tIns="0" rIns="0" bIns="0" rtlCol="0" anchor="t"/>
          <a:lstStyle/>
          <a:p>
            <a:pPr algn="l" indent="0" marL="0">
              <a:lnSpc>
                <a:spcPts val="2200"/>
              </a:lnSpc>
              <a:buNone/>
            </a:pPr>
            <a:r>
              <a:rPr lang="en-US" sz="1750" dirty="0">
                <a:solidFill>
                  <a:srgbClr val="FFE5E5"/>
                </a:solidFill>
                <a:latin typeface="Dela Gothic One" pitchFamily="34" charset="0"/>
                <a:ea typeface="Dela Gothic One" pitchFamily="34" charset="-122"/>
                <a:cs typeface="Dela Gothic One" pitchFamily="34" charset="-120"/>
              </a:rPr>
              <a:t>2. Brute Force</a:t>
            </a:r>
            <a:endParaRPr lang="en-US" sz="1750" dirty="0"/>
          </a:p>
        </p:txBody>
      </p:sp>
      <p:sp>
        <p:nvSpPr>
          <p:cNvPr id="9" name="Text 6"/>
          <p:cNvSpPr/>
          <p:nvPr/>
        </p:nvSpPr>
        <p:spPr>
          <a:xfrm>
            <a:off x="7579638" y="4269343"/>
            <a:ext cx="6272689" cy="821531"/>
          </a:xfrm>
          <a:prstGeom prst="rect">
            <a:avLst/>
          </a:prstGeom>
          <a:noFill/>
          <a:ln/>
        </p:spPr>
        <p:txBody>
          <a:bodyPr wrap="square" lIns="0" tIns="0" rIns="0" bIns="0" rtlCol="0" anchor="t"/>
          <a:lstStyle/>
          <a:p>
            <a:pPr algn="l" indent="0" marL="0">
              <a:lnSpc>
                <a:spcPts val="2150"/>
              </a:lnSpc>
              <a:buNone/>
            </a:pPr>
            <a:r>
              <a:rPr lang="en-US" sz="1300" dirty="0">
                <a:solidFill>
                  <a:srgbClr val="FFE5E5"/>
                </a:solidFill>
                <a:latin typeface="DM Sans" pitchFamily="34" charset="0"/>
                <a:ea typeface="DM Sans" pitchFamily="34" charset="-122"/>
                <a:cs typeface="DM Sans" pitchFamily="34" charset="-120"/>
              </a:rPr>
              <a:t>Use Hydra or Medusa (brute force attack tools) to perform a brute-force attack on the router’s admin login page. If the router is using default credentials or weak passwords, the attacker can gain full administrative control.</a:t>
            </a:r>
            <a:endParaRPr lang="en-US" sz="1300" dirty="0"/>
          </a:p>
        </p:txBody>
      </p:sp>
      <p:sp>
        <p:nvSpPr>
          <p:cNvPr id="10" name="Shape 7"/>
          <p:cNvSpPr/>
          <p:nvPr/>
        </p:nvSpPr>
        <p:spPr>
          <a:xfrm>
            <a:off x="599242" y="5440918"/>
            <a:ext cx="13431917" cy="2042517"/>
          </a:xfrm>
          <a:prstGeom prst="roundRect">
            <a:avLst>
              <a:gd name="adj" fmla="val 3521"/>
            </a:avLst>
          </a:prstGeom>
          <a:solidFill>
            <a:srgbClr val="740B0B"/>
          </a:solidFill>
          <a:ln w="7620">
            <a:solidFill>
              <a:srgbClr val="8D2424"/>
            </a:solidFill>
            <a:prstDash val="solid"/>
          </a:ln>
        </p:spPr>
      </p:sp>
      <p:sp>
        <p:nvSpPr>
          <p:cNvPr id="11" name="Text 8"/>
          <p:cNvSpPr/>
          <p:nvPr/>
        </p:nvSpPr>
        <p:spPr>
          <a:xfrm>
            <a:off x="778073" y="5619750"/>
            <a:ext cx="3231833" cy="281583"/>
          </a:xfrm>
          <a:prstGeom prst="rect">
            <a:avLst/>
          </a:prstGeom>
          <a:noFill/>
          <a:ln/>
        </p:spPr>
        <p:txBody>
          <a:bodyPr wrap="none" lIns="0" tIns="0" rIns="0" bIns="0" rtlCol="0" anchor="t"/>
          <a:lstStyle/>
          <a:p>
            <a:pPr algn="l" indent="0" marL="0">
              <a:lnSpc>
                <a:spcPts val="2200"/>
              </a:lnSpc>
              <a:buNone/>
            </a:pPr>
            <a:r>
              <a:rPr lang="en-US" sz="1750" dirty="0">
                <a:solidFill>
                  <a:srgbClr val="FFE5E5"/>
                </a:solidFill>
                <a:latin typeface="Dela Gothic One" pitchFamily="34" charset="0"/>
                <a:ea typeface="Dela Gothic One" pitchFamily="34" charset="-122"/>
                <a:cs typeface="Dela Gothic One" pitchFamily="34" charset="-120"/>
              </a:rPr>
              <a:t>3. Controlling the Router</a:t>
            </a:r>
            <a:endParaRPr lang="en-US" sz="1750" dirty="0"/>
          </a:p>
        </p:txBody>
      </p:sp>
      <p:sp>
        <p:nvSpPr>
          <p:cNvPr id="12" name="Text 9"/>
          <p:cNvSpPr/>
          <p:nvPr/>
        </p:nvSpPr>
        <p:spPr>
          <a:xfrm>
            <a:off x="778073" y="6003965"/>
            <a:ext cx="13074253" cy="273844"/>
          </a:xfrm>
          <a:prstGeom prst="rect">
            <a:avLst/>
          </a:prstGeom>
          <a:noFill/>
          <a:ln/>
        </p:spPr>
        <p:txBody>
          <a:bodyPr wrap="none" lIns="0" tIns="0" rIns="0" bIns="0" rtlCol="0" anchor="t"/>
          <a:lstStyle/>
          <a:p>
            <a:pPr algn="l" indent="0" marL="0">
              <a:lnSpc>
                <a:spcPts val="2150"/>
              </a:lnSpc>
              <a:buNone/>
            </a:pPr>
            <a:r>
              <a:rPr lang="en-US" sz="1300" dirty="0">
                <a:solidFill>
                  <a:srgbClr val="FFE5E5"/>
                </a:solidFill>
                <a:latin typeface="DM Sans" pitchFamily="34" charset="0"/>
                <a:ea typeface="DM Sans" pitchFamily="34" charset="-122"/>
                <a:cs typeface="DM Sans" pitchFamily="34" charset="-120"/>
              </a:rPr>
              <a:t>Once inside the router's admin panel, the attacker can </a:t>
            </a:r>
            <a:endParaRPr lang="en-US" sz="1300" dirty="0"/>
          </a:p>
        </p:txBody>
      </p:sp>
      <p:sp>
        <p:nvSpPr>
          <p:cNvPr id="13" name="Text 10"/>
          <p:cNvSpPr/>
          <p:nvPr/>
        </p:nvSpPr>
        <p:spPr>
          <a:xfrm>
            <a:off x="778073" y="6380440"/>
            <a:ext cx="13074253" cy="273844"/>
          </a:xfrm>
          <a:prstGeom prst="rect">
            <a:avLst/>
          </a:prstGeom>
          <a:noFill/>
          <a:ln/>
        </p:spPr>
        <p:txBody>
          <a:bodyPr wrap="none" lIns="0" tIns="0" rIns="0" bIns="0" rtlCol="0" anchor="t"/>
          <a:lstStyle/>
          <a:p>
            <a:pPr algn="l" indent="0" marL="0">
              <a:lnSpc>
                <a:spcPts val="2150"/>
              </a:lnSpc>
              <a:buNone/>
            </a:pPr>
            <a:r>
              <a:rPr lang="en-US" sz="1300" dirty="0">
                <a:solidFill>
                  <a:srgbClr val="FFE5E5"/>
                </a:solidFill>
                <a:latin typeface="DM Sans" pitchFamily="34" charset="0"/>
                <a:ea typeface="DM Sans" pitchFamily="34" charset="-122"/>
                <a:cs typeface="DM Sans" pitchFamily="34" charset="-120"/>
              </a:rPr>
              <a:t>-Change DNS Settings: Redirect all devices on the network to malicious websites by changing the router's DNS settings (e.g., pointing to malicious DNS servers).</a:t>
            </a:r>
            <a:endParaRPr lang="en-US" sz="1300" dirty="0"/>
          </a:p>
        </p:txBody>
      </p:sp>
      <p:sp>
        <p:nvSpPr>
          <p:cNvPr id="14" name="Text 11"/>
          <p:cNvSpPr/>
          <p:nvPr/>
        </p:nvSpPr>
        <p:spPr>
          <a:xfrm>
            <a:off x="778073" y="6756916"/>
            <a:ext cx="13074253" cy="547688"/>
          </a:xfrm>
          <a:prstGeom prst="rect">
            <a:avLst/>
          </a:prstGeom>
          <a:noFill/>
          <a:ln/>
        </p:spPr>
        <p:txBody>
          <a:bodyPr wrap="square" lIns="0" tIns="0" rIns="0" bIns="0" rtlCol="0" anchor="t"/>
          <a:lstStyle/>
          <a:p>
            <a:pPr algn="l" indent="0" marL="0">
              <a:lnSpc>
                <a:spcPts val="2150"/>
              </a:lnSpc>
              <a:buNone/>
            </a:pPr>
            <a:r>
              <a:rPr lang="en-US" sz="1300" dirty="0">
                <a:solidFill>
                  <a:srgbClr val="FFE5E5"/>
                </a:solidFill>
                <a:latin typeface="DM Sans" pitchFamily="34" charset="0"/>
                <a:ea typeface="DM Sans" pitchFamily="34" charset="-122"/>
                <a:cs typeface="DM Sans" pitchFamily="34" charset="-120"/>
              </a:rPr>
              <a:t>-Kick Devices Off the Network: Disconnect legitimate users by deauthenticating devices from the network or by changing the Wi-Fi password, locking out legitimate users while maintaining control.</a:t>
            </a:r>
            <a:endParaRPr lang="en-US" sz="13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664369" y="613053"/>
            <a:ext cx="4995624" cy="624483"/>
          </a:xfrm>
          <a:prstGeom prst="rect">
            <a:avLst/>
          </a:prstGeom>
          <a:noFill/>
          <a:ln/>
        </p:spPr>
        <p:txBody>
          <a:bodyPr wrap="none" lIns="0" tIns="0" rIns="0" bIns="0" rtlCol="0" anchor="t"/>
          <a:lstStyle/>
          <a:p>
            <a:pPr algn="l" indent="0" marL="0">
              <a:lnSpc>
                <a:spcPts val="4900"/>
              </a:lnSpc>
              <a:buNone/>
            </a:pPr>
            <a:r>
              <a:rPr lang="en-US" sz="3900" dirty="0">
                <a:solidFill>
                  <a:srgbClr val="FAEBEB"/>
                </a:solidFill>
                <a:latin typeface="Dela Gothic One" pitchFamily="34" charset="0"/>
                <a:ea typeface="Dela Gothic One" pitchFamily="34" charset="-122"/>
                <a:cs typeface="Dela Gothic One" pitchFamily="34" charset="-120"/>
              </a:rPr>
              <a:t>More Possibility </a:t>
            </a:r>
            <a:endParaRPr lang="en-US" sz="3900" dirty="0"/>
          </a:p>
        </p:txBody>
      </p:sp>
      <p:pic>
        <p:nvPicPr>
          <p:cNvPr id="3" name="Image 0" descr="preencoded.png">    </p:cNvPr>
          <p:cNvPicPr>
            <a:picLocks noChangeAspect="1"/>
          </p:cNvPicPr>
          <p:nvPr/>
        </p:nvPicPr>
        <p:blipFill>
          <a:blip r:embed="rId1"/>
          <a:stretch>
            <a:fillRect/>
          </a:stretch>
        </p:blipFill>
        <p:spPr>
          <a:xfrm>
            <a:off x="664369" y="1617107"/>
            <a:ext cx="4275653" cy="2642473"/>
          </a:xfrm>
          <a:prstGeom prst="rect">
            <a:avLst/>
          </a:prstGeom>
        </p:spPr>
      </p:pic>
      <p:sp>
        <p:nvSpPr>
          <p:cNvPr id="4" name="Text 1"/>
          <p:cNvSpPr/>
          <p:nvPr/>
        </p:nvSpPr>
        <p:spPr>
          <a:xfrm>
            <a:off x="664369" y="4449366"/>
            <a:ext cx="4275653" cy="624364"/>
          </a:xfrm>
          <a:prstGeom prst="rect">
            <a:avLst/>
          </a:prstGeom>
          <a:noFill/>
          <a:ln/>
        </p:spPr>
        <p:txBody>
          <a:bodyPr wrap="square" lIns="0" tIns="0" rIns="0" bIns="0" rtlCol="0" anchor="t"/>
          <a:lstStyle/>
          <a:p>
            <a:pPr algn="l" indent="0" marL="0">
              <a:lnSpc>
                <a:spcPts val="2450"/>
              </a:lnSpc>
              <a:buNone/>
            </a:pPr>
            <a:r>
              <a:rPr lang="en-US" sz="1950" dirty="0">
                <a:solidFill>
                  <a:srgbClr val="FFE5E5"/>
                </a:solidFill>
                <a:latin typeface="Dela Gothic One" pitchFamily="34" charset="0"/>
                <a:ea typeface="Dela Gothic One" pitchFamily="34" charset="-122"/>
                <a:cs typeface="Dela Gothic One" pitchFamily="34" charset="-120"/>
              </a:rPr>
              <a:t>MITM Attacks on Network Traffic</a:t>
            </a:r>
            <a:endParaRPr lang="en-US" sz="1950" dirty="0"/>
          </a:p>
        </p:txBody>
      </p:sp>
      <p:sp>
        <p:nvSpPr>
          <p:cNvPr id="5" name="Text 2"/>
          <p:cNvSpPr/>
          <p:nvPr/>
        </p:nvSpPr>
        <p:spPr>
          <a:xfrm>
            <a:off x="664369" y="5187553"/>
            <a:ext cx="4275653" cy="1821656"/>
          </a:xfrm>
          <a:prstGeom prst="rect">
            <a:avLst/>
          </a:prstGeom>
          <a:noFill/>
          <a:ln/>
        </p:spPr>
        <p:txBody>
          <a:bodyPr wrap="square" lIns="0" tIns="0" rIns="0" bIns="0" rtlCol="0" anchor="t"/>
          <a:lstStyle/>
          <a:p>
            <a:pPr algn="l" indent="0" marL="0">
              <a:lnSpc>
                <a:spcPts val="2350"/>
              </a:lnSpc>
              <a:buNone/>
            </a:pPr>
            <a:r>
              <a:rPr lang="en-US" sz="1450" dirty="0">
                <a:solidFill>
                  <a:srgbClr val="FFE5E5"/>
                </a:solidFill>
                <a:latin typeface="DM Sans" pitchFamily="34" charset="0"/>
                <a:ea typeface="DM Sans" pitchFamily="34" charset="-122"/>
                <a:cs typeface="DM Sans" pitchFamily="34" charset="-120"/>
              </a:rPr>
              <a:t>Using </a:t>
            </a:r>
            <a:pPr algn="l" indent="0" marL="0">
              <a:lnSpc>
                <a:spcPts val="2350"/>
              </a:lnSpc>
              <a:buNone/>
            </a:pPr>
            <a:r>
              <a:rPr lang="en-US" sz="1450" b="1" dirty="0">
                <a:solidFill>
                  <a:srgbClr val="FFE5E5"/>
                </a:solidFill>
                <a:latin typeface="DM Sans" pitchFamily="34" charset="0"/>
                <a:ea typeface="DM Sans" pitchFamily="34" charset="-122"/>
                <a:cs typeface="DM Sans" pitchFamily="34" charset="-120"/>
              </a:rPr>
              <a:t>Ettercap</a:t>
            </a:r>
            <a:pPr algn="l" indent="0" marL="0">
              <a:lnSpc>
                <a:spcPts val="2350"/>
              </a:lnSpc>
              <a:buNone/>
            </a:pPr>
            <a:r>
              <a:rPr lang="en-US" sz="1450" dirty="0">
                <a:solidFill>
                  <a:srgbClr val="FFE5E5"/>
                </a:solidFill>
                <a:latin typeface="DM Sans" pitchFamily="34" charset="0"/>
                <a:ea typeface="DM Sans" pitchFamily="34" charset="-122"/>
                <a:cs typeface="DM Sans" pitchFamily="34" charset="-120"/>
              </a:rPr>
              <a:t> or </a:t>
            </a:r>
            <a:pPr algn="l" indent="0" marL="0">
              <a:lnSpc>
                <a:spcPts val="2350"/>
              </a:lnSpc>
              <a:buNone/>
            </a:pPr>
            <a:r>
              <a:rPr lang="en-US" sz="1450" b="1" dirty="0">
                <a:solidFill>
                  <a:srgbClr val="FFE5E5"/>
                </a:solidFill>
                <a:latin typeface="DM Sans" pitchFamily="34" charset="0"/>
                <a:ea typeface="DM Sans" pitchFamily="34" charset="-122"/>
                <a:cs typeface="DM Sans" pitchFamily="34" charset="-120"/>
              </a:rPr>
              <a:t>Wireshark</a:t>
            </a:r>
            <a:pPr algn="l" indent="0" marL="0">
              <a:lnSpc>
                <a:spcPts val="2350"/>
              </a:lnSpc>
              <a:buNone/>
            </a:pPr>
            <a:r>
              <a:rPr lang="en-US" sz="1450" dirty="0">
                <a:solidFill>
                  <a:srgbClr val="FFE5E5"/>
                </a:solidFill>
                <a:latin typeface="DM Sans" pitchFamily="34" charset="0"/>
                <a:ea typeface="DM Sans" pitchFamily="34" charset="-122"/>
                <a:cs typeface="DM Sans" pitchFamily="34" charset="-120"/>
              </a:rPr>
              <a:t> the attacker can perform packet sniffing and intercept traffic between devices on the network. The attacker can now capture sensitive information such as Login credentials and session cookies, allowing the attacker to hijack authenticated sessions.</a:t>
            </a:r>
            <a:endParaRPr lang="en-US" sz="1450" dirty="0"/>
          </a:p>
        </p:txBody>
      </p:sp>
      <p:pic>
        <p:nvPicPr>
          <p:cNvPr id="6" name="Image 1" descr="preencoded.png">    </p:cNvPr>
          <p:cNvPicPr>
            <a:picLocks noChangeAspect="1"/>
          </p:cNvPicPr>
          <p:nvPr/>
        </p:nvPicPr>
        <p:blipFill>
          <a:blip r:embed="rId2"/>
          <a:stretch>
            <a:fillRect/>
          </a:stretch>
        </p:blipFill>
        <p:spPr>
          <a:xfrm>
            <a:off x="5177314" y="1617107"/>
            <a:ext cx="4275653" cy="2642473"/>
          </a:xfrm>
          <a:prstGeom prst="rect">
            <a:avLst/>
          </a:prstGeom>
        </p:spPr>
      </p:pic>
      <p:sp>
        <p:nvSpPr>
          <p:cNvPr id="7" name="Text 3"/>
          <p:cNvSpPr/>
          <p:nvPr/>
        </p:nvSpPr>
        <p:spPr>
          <a:xfrm>
            <a:off x="5177314" y="4449366"/>
            <a:ext cx="4043482" cy="312182"/>
          </a:xfrm>
          <a:prstGeom prst="rect">
            <a:avLst/>
          </a:prstGeom>
          <a:noFill/>
          <a:ln/>
        </p:spPr>
        <p:txBody>
          <a:bodyPr wrap="none" lIns="0" tIns="0" rIns="0" bIns="0" rtlCol="0" anchor="t"/>
          <a:lstStyle/>
          <a:p>
            <a:pPr algn="l" indent="0" marL="0">
              <a:lnSpc>
                <a:spcPts val="2450"/>
              </a:lnSpc>
              <a:buNone/>
            </a:pPr>
            <a:r>
              <a:rPr lang="en-US" sz="1950" dirty="0">
                <a:solidFill>
                  <a:srgbClr val="FFE5E5"/>
                </a:solidFill>
                <a:latin typeface="Dela Gothic One" pitchFamily="34" charset="0"/>
                <a:ea typeface="Dela Gothic One" pitchFamily="34" charset="-122"/>
                <a:cs typeface="Dela Gothic One" pitchFamily="34" charset="-120"/>
              </a:rPr>
              <a:t>Exploiting Network Devices</a:t>
            </a:r>
            <a:endParaRPr lang="en-US" sz="1950" dirty="0"/>
          </a:p>
        </p:txBody>
      </p:sp>
      <p:sp>
        <p:nvSpPr>
          <p:cNvPr id="8" name="Text 4"/>
          <p:cNvSpPr/>
          <p:nvPr/>
        </p:nvSpPr>
        <p:spPr>
          <a:xfrm>
            <a:off x="5177314" y="4875371"/>
            <a:ext cx="4275653" cy="2428875"/>
          </a:xfrm>
          <a:prstGeom prst="rect">
            <a:avLst/>
          </a:prstGeom>
          <a:noFill/>
          <a:ln/>
        </p:spPr>
        <p:txBody>
          <a:bodyPr wrap="square" lIns="0" tIns="0" rIns="0" bIns="0" rtlCol="0" anchor="t"/>
          <a:lstStyle/>
          <a:p>
            <a:pPr algn="l" indent="0" marL="0">
              <a:lnSpc>
                <a:spcPts val="2350"/>
              </a:lnSpc>
              <a:buNone/>
            </a:pPr>
            <a:r>
              <a:rPr lang="en-US" sz="1450" dirty="0">
                <a:solidFill>
                  <a:srgbClr val="FFE5E5"/>
                </a:solidFill>
                <a:latin typeface="DM Sans" pitchFamily="34" charset="0"/>
                <a:ea typeface="DM Sans" pitchFamily="34" charset="-122"/>
                <a:cs typeface="DM Sans" pitchFamily="34" charset="-120"/>
              </a:rPr>
              <a:t>The attacker can now push malware to unprotected or vulnerable devices on the network. The attacker can then install </a:t>
            </a:r>
            <a:pPr algn="l" indent="0" marL="0">
              <a:lnSpc>
                <a:spcPts val="2350"/>
              </a:lnSpc>
              <a:buNone/>
            </a:pPr>
            <a:r>
              <a:rPr lang="en-US" sz="1450" b="1" dirty="0">
                <a:solidFill>
                  <a:srgbClr val="FFE5E5"/>
                </a:solidFill>
                <a:latin typeface="DM Sans" pitchFamily="34" charset="0"/>
                <a:ea typeface="DM Sans" pitchFamily="34" charset="-122"/>
                <a:cs typeface="DM Sans" pitchFamily="34" charset="-120"/>
              </a:rPr>
              <a:t>ransomware</a:t>
            </a:r>
            <a:pPr algn="l" indent="0" marL="0">
              <a:lnSpc>
                <a:spcPts val="2350"/>
              </a:lnSpc>
              <a:buNone/>
            </a:pPr>
            <a:r>
              <a:rPr lang="en-US" sz="1450" dirty="0">
                <a:solidFill>
                  <a:srgbClr val="FFE5E5"/>
                </a:solidFill>
                <a:latin typeface="DM Sans" pitchFamily="34" charset="0"/>
                <a:ea typeface="DM Sans" pitchFamily="34" charset="-122"/>
                <a:cs typeface="DM Sans" pitchFamily="34" charset="-120"/>
              </a:rPr>
              <a:t> to lock the user out of their system until a ransom is paid and take control of smart home systems, like cameras, locks, or thermostats, to spy on users or disable security features.</a:t>
            </a:r>
            <a:endParaRPr lang="en-US" sz="1450" dirty="0"/>
          </a:p>
        </p:txBody>
      </p:sp>
      <p:pic>
        <p:nvPicPr>
          <p:cNvPr id="9" name="Image 2" descr="preencoded.png">    </p:cNvPr>
          <p:cNvPicPr>
            <a:picLocks noChangeAspect="1"/>
          </p:cNvPicPr>
          <p:nvPr/>
        </p:nvPicPr>
        <p:blipFill>
          <a:blip r:embed="rId3"/>
          <a:stretch>
            <a:fillRect/>
          </a:stretch>
        </p:blipFill>
        <p:spPr>
          <a:xfrm>
            <a:off x="9690259" y="1617107"/>
            <a:ext cx="4275653" cy="2642473"/>
          </a:xfrm>
          <a:prstGeom prst="rect">
            <a:avLst/>
          </a:prstGeom>
        </p:spPr>
      </p:pic>
      <p:sp>
        <p:nvSpPr>
          <p:cNvPr id="10" name="Text 5"/>
          <p:cNvSpPr/>
          <p:nvPr/>
        </p:nvSpPr>
        <p:spPr>
          <a:xfrm>
            <a:off x="9690259" y="4449366"/>
            <a:ext cx="4275653" cy="624364"/>
          </a:xfrm>
          <a:prstGeom prst="rect">
            <a:avLst/>
          </a:prstGeom>
          <a:noFill/>
          <a:ln/>
        </p:spPr>
        <p:txBody>
          <a:bodyPr wrap="square" lIns="0" tIns="0" rIns="0" bIns="0" rtlCol="0" anchor="t"/>
          <a:lstStyle/>
          <a:p>
            <a:pPr algn="l" indent="0" marL="0">
              <a:lnSpc>
                <a:spcPts val="2450"/>
              </a:lnSpc>
              <a:buNone/>
            </a:pPr>
            <a:r>
              <a:rPr lang="en-US" sz="1950" dirty="0">
                <a:solidFill>
                  <a:srgbClr val="FFE5E5"/>
                </a:solidFill>
                <a:latin typeface="Dela Gothic One" pitchFamily="34" charset="0"/>
                <a:ea typeface="Dela Gothic One" pitchFamily="34" charset="-122"/>
                <a:cs typeface="Dela Gothic One" pitchFamily="34" charset="-120"/>
              </a:rPr>
              <a:t>Network-wide Denial of Service (DoS) Attack</a:t>
            </a:r>
            <a:endParaRPr lang="en-US" sz="1950" dirty="0"/>
          </a:p>
        </p:txBody>
      </p:sp>
      <p:sp>
        <p:nvSpPr>
          <p:cNvPr id="11" name="Text 6"/>
          <p:cNvSpPr/>
          <p:nvPr/>
        </p:nvSpPr>
        <p:spPr>
          <a:xfrm>
            <a:off x="9690259" y="5187553"/>
            <a:ext cx="4275653" cy="2428875"/>
          </a:xfrm>
          <a:prstGeom prst="rect">
            <a:avLst/>
          </a:prstGeom>
          <a:noFill/>
          <a:ln/>
        </p:spPr>
        <p:txBody>
          <a:bodyPr wrap="square" lIns="0" tIns="0" rIns="0" bIns="0" rtlCol="0" anchor="t"/>
          <a:lstStyle/>
          <a:p>
            <a:pPr algn="l" indent="0" marL="0">
              <a:lnSpc>
                <a:spcPts val="2350"/>
              </a:lnSpc>
              <a:buNone/>
            </a:pPr>
            <a:r>
              <a:rPr lang="en-US" sz="1450" dirty="0">
                <a:solidFill>
                  <a:srgbClr val="FFE5E5"/>
                </a:solidFill>
                <a:latin typeface="DM Sans" pitchFamily="34" charset="0"/>
                <a:ea typeface="DM Sans" pitchFamily="34" charset="-122"/>
                <a:cs typeface="DM Sans" pitchFamily="34" charset="-120"/>
              </a:rPr>
              <a:t>As a final measure, the attacker can completely disrupt the Wi-Fi network, locking out legitimate users and potentially damaging the devices connected to it. This can be done by launching a flood of network traffic at the router or specific device using tools like </a:t>
            </a:r>
            <a:pPr algn="l" indent="0" marL="0">
              <a:lnSpc>
                <a:spcPts val="2350"/>
              </a:lnSpc>
              <a:buNone/>
            </a:pPr>
            <a:r>
              <a:rPr lang="en-US" sz="1450" b="1" dirty="0">
                <a:solidFill>
                  <a:srgbClr val="FFE5E5"/>
                </a:solidFill>
                <a:latin typeface="DM Sans" pitchFamily="34" charset="0"/>
                <a:ea typeface="DM Sans" pitchFamily="34" charset="-122"/>
                <a:cs typeface="DM Sans" pitchFamily="34" charset="-120"/>
              </a:rPr>
              <a:t>LOIC</a:t>
            </a:r>
            <a:pPr algn="l" indent="0" marL="0">
              <a:lnSpc>
                <a:spcPts val="2350"/>
              </a:lnSpc>
              <a:buNone/>
            </a:pPr>
            <a:r>
              <a:rPr lang="en-US" sz="1450" dirty="0">
                <a:solidFill>
                  <a:srgbClr val="FFE5E5"/>
                </a:solidFill>
                <a:latin typeface="DM Sans" pitchFamily="34" charset="0"/>
                <a:ea typeface="DM Sans" pitchFamily="34" charset="-122"/>
                <a:cs typeface="DM Sans" pitchFamily="34" charset="-120"/>
              </a:rPr>
              <a:t> or </a:t>
            </a:r>
            <a:pPr algn="l" indent="0" marL="0">
              <a:lnSpc>
                <a:spcPts val="2350"/>
              </a:lnSpc>
              <a:buNone/>
            </a:pPr>
            <a:r>
              <a:rPr lang="en-US" sz="1450" b="1" dirty="0">
                <a:solidFill>
                  <a:srgbClr val="FFE5E5"/>
                </a:solidFill>
                <a:latin typeface="DM Sans" pitchFamily="34" charset="0"/>
                <a:ea typeface="DM Sans" pitchFamily="34" charset="-122"/>
                <a:cs typeface="DM Sans" pitchFamily="34" charset="-120"/>
              </a:rPr>
              <a:t>hping3</a:t>
            </a:r>
            <a:pPr algn="l" indent="0" marL="0">
              <a:lnSpc>
                <a:spcPts val="2350"/>
              </a:lnSpc>
              <a:buNone/>
            </a:pPr>
            <a:r>
              <a:rPr lang="en-US" sz="1450" dirty="0">
                <a:solidFill>
                  <a:srgbClr val="FFE5E5"/>
                </a:solidFill>
                <a:latin typeface="DM Sans" pitchFamily="34" charset="0"/>
                <a:ea typeface="DM Sans" pitchFamily="34" charset="-122"/>
                <a:cs typeface="DM Sans" pitchFamily="34" charset="-120"/>
              </a:rPr>
              <a:t>, which overload the device’s network resources, effectively taking it offline, causing chaos. </a:t>
            </a:r>
            <a:endParaRPr lang="en-US" sz="14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4709" y="2133481"/>
            <a:ext cx="7627382" cy="983575"/>
          </a:xfrm>
          <a:prstGeom prst="rect">
            <a:avLst/>
          </a:prstGeom>
          <a:noFill/>
          <a:ln/>
        </p:spPr>
        <p:txBody>
          <a:bodyPr wrap="none" lIns="0" tIns="0" rIns="0" bIns="0" rtlCol="0" anchor="t"/>
          <a:lstStyle/>
          <a:p>
            <a:pPr algn="l" indent="0" marL="0">
              <a:lnSpc>
                <a:spcPts val="7700"/>
              </a:lnSpc>
              <a:buNone/>
            </a:pPr>
            <a:r>
              <a:rPr lang="en-US" sz="6150" dirty="0">
                <a:solidFill>
                  <a:srgbClr val="FAEBEB"/>
                </a:solidFill>
                <a:latin typeface="Dela Gothic One" pitchFamily="34" charset="0"/>
                <a:ea typeface="Dela Gothic One" pitchFamily="34" charset="-122"/>
                <a:cs typeface="Dela Gothic One" pitchFamily="34" charset="-120"/>
              </a:rPr>
              <a:t>Mitigation</a:t>
            </a:r>
            <a:endParaRPr lang="en-US" sz="6150" dirty="0"/>
          </a:p>
        </p:txBody>
      </p:sp>
      <p:sp>
        <p:nvSpPr>
          <p:cNvPr id="4" name="Text 1"/>
          <p:cNvSpPr/>
          <p:nvPr/>
        </p:nvSpPr>
        <p:spPr>
          <a:xfrm>
            <a:off x="6244709" y="3441978"/>
            <a:ext cx="7627382" cy="69342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 Regularly update IoT devices to prevent exploitation of known vulnerabilities.</a:t>
            </a:r>
            <a:endParaRPr lang="en-US" sz="1700" dirty="0"/>
          </a:p>
        </p:txBody>
      </p:sp>
      <p:sp>
        <p:nvSpPr>
          <p:cNvPr id="5" name="Text 2"/>
          <p:cNvSpPr/>
          <p:nvPr/>
        </p:nvSpPr>
        <p:spPr>
          <a:xfrm>
            <a:off x="6244709" y="4211122"/>
            <a:ext cx="7627382" cy="346710"/>
          </a:xfrm>
          <a:prstGeom prst="rect">
            <a:avLst/>
          </a:prstGeom>
          <a:noFill/>
          <a:ln/>
        </p:spPr>
        <p:txBody>
          <a:bodyPr wrap="none" lIns="0" tIns="0" rIns="0" bIns="0" rtlCol="0" anchor="t"/>
          <a:lstStyle/>
          <a:p>
            <a:pPr algn="l" marL="342900" indent="-342900">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 Use strong, unique Wi-Fi passwords and implement WPA3 encryption.</a:t>
            </a:r>
            <a:endParaRPr lang="en-US" sz="1700" dirty="0"/>
          </a:p>
        </p:txBody>
      </p:sp>
      <p:sp>
        <p:nvSpPr>
          <p:cNvPr id="6" name="Text 3"/>
          <p:cNvSpPr/>
          <p:nvPr/>
        </p:nvSpPr>
        <p:spPr>
          <a:xfrm>
            <a:off x="6244709" y="4633555"/>
            <a:ext cx="7627382" cy="69342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 Segment IoT devices on a separate network or VLAN to limit access to critical systems.</a:t>
            </a:r>
            <a:endParaRPr lang="en-US" sz="1700" dirty="0"/>
          </a:p>
        </p:txBody>
      </p:sp>
      <p:sp>
        <p:nvSpPr>
          <p:cNvPr id="7" name="Text 4"/>
          <p:cNvSpPr/>
          <p:nvPr/>
        </p:nvSpPr>
        <p:spPr>
          <a:xfrm>
            <a:off x="6244709" y="5402699"/>
            <a:ext cx="7627382" cy="693420"/>
          </a:xfrm>
          <a:prstGeom prst="rect">
            <a:avLst/>
          </a:prstGeom>
          <a:noFill/>
          <a:ln/>
        </p:spPr>
        <p:txBody>
          <a:bodyPr wrap="square" lIns="0" tIns="0" rIns="0" bIns="0" rtlCol="0" anchor="t"/>
          <a:lstStyle/>
          <a:p>
            <a:pPr algn="l" marL="342900" indent="-342900">
              <a:lnSpc>
                <a:spcPts val="2700"/>
              </a:lnSpc>
              <a:buSzPct val="100000"/>
              <a:buChar char="•"/>
            </a:pPr>
            <a:r>
              <a:rPr lang="en-US" sz="1700" dirty="0">
                <a:solidFill>
                  <a:srgbClr val="FFE5E5"/>
                </a:solidFill>
                <a:latin typeface="DM Sans" pitchFamily="34" charset="0"/>
                <a:ea typeface="DM Sans" pitchFamily="34" charset="-122"/>
                <a:cs typeface="DM Sans" pitchFamily="34" charset="-120"/>
              </a:rPr>
              <a:t> Secure the router with a strong password and disable unnecessary remote management features.</a:t>
            </a:r>
            <a:endParaRPr lang="en-US" sz="17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5237678" y="434102"/>
            <a:ext cx="4154924" cy="519351"/>
          </a:xfrm>
          <a:prstGeom prst="rect">
            <a:avLst/>
          </a:prstGeom>
          <a:noFill/>
          <a:ln/>
        </p:spPr>
        <p:txBody>
          <a:bodyPr wrap="none" lIns="0" tIns="0" rIns="0" bIns="0" rtlCol="0" anchor="t"/>
          <a:lstStyle/>
          <a:p>
            <a:pPr algn="ctr" indent="0" marL="0">
              <a:lnSpc>
                <a:spcPts val="4050"/>
              </a:lnSpc>
              <a:buNone/>
            </a:pPr>
            <a:r>
              <a:rPr lang="en-US" sz="3250" dirty="0">
                <a:solidFill>
                  <a:srgbClr val="FAEBEB"/>
                </a:solidFill>
                <a:latin typeface="Dela Gothic One" pitchFamily="34" charset="0"/>
                <a:ea typeface="Dela Gothic One" pitchFamily="34" charset="-122"/>
                <a:cs typeface="Dela Gothic One" pitchFamily="34" charset="-120"/>
              </a:rPr>
              <a:t>Join Groupme</a:t>
            </a:r>
            <a:endParaRPr lang="en-US" sz="3250" dirty="0"/>
          </a:p>
        </p:txBody>
      </p:sp>
      <p:pic>
        <p:nvPicPr>
          <p:cNvPr id="3" name="Image 0" descr="preencoded.png">    </p:cNvPr>
          <p:cNvPicPr>
            <a:picLocks noChangeAspect="1"/>
          </p:cNvPicPr>
          <p:nvPr/>
        </p:nvPicPr>
        <p:blipFill>
          <a:blip r:embed="rId1"/>
          <a:stretch>
            <a:fillRect/>
          </a:stretch>
        </p:blipFill>
        <p:spPr>
          <a:xfrm>
            <a:off x="4476155" y="1269206"/>
            <a:ext cx="5678091" cy="5666899"/>
          </a:xfrm>
          <a:prstGeom prst="rect">
            <a:avLst/>
          </a:prstGeom>
        </p:spPr>
      </p:pic>
      <p:sp>
        <p:nvSpPr>
          <p:cNvPr id="4" name="Text 1"/>
          <p:cNvSpPr/>
          <p:nvPr/>
        </p:nvSpPr>
        <p:spPr>
          <a:xfrm>
            <a:off x="552569" y="7113627"/>
            <a:ext cx="13525262" cy="252532"/>
          </a:xfrm>
          <a:prstGeom prst="rect">
            <a:avLst/>
          </a:prstGeom>
          <a:noFill/>
          <a:ln/>
        </p:spPr>
        <p:txBody>
          <a:bodyPr wrap="none" lIns="0" tIns="0" rIns="0" bIns="0" rtlCol="0" anchor="t"/>
          <a:lstStyle/>
          <a:p>
            <a:pPr algn="ctr" indent="0" marL="0">
              <a:lnSpc>
                <a:spcPts val="1950"/>
              </a:lnSpc>
              <a:buNone/>
            </a:pPr>
            <a:endParaRPr lang="en-US" sz="1200" dirty="0"/>
          </a:p>
        </p:txBody>
      </p:sp>
      <p:sp>
        <p:nvSpPr>
          <p:cNvPr id="5" name="Text 2"/>
          <p:cNvSpPr/>
          <p:nvPr/>
        </p:nvSpPr>
        <p:spPr>
          <a:xfrm>
            <a:off x="552569" y="7543681"/>
            <a:ext cx="13525262" cy="252532"/>
          </a:xfrm>
          <a:prstGeom prst="rect">
            <a:avLst/>
          </a:prstGeom>
          <a:noFill/>
          <a:ln/>
        </p:spPr>
        <p:txBody>
          <a:bodyPr wrap="none" lIns="0" tIns="0" rIns="0" bIns="0" rtlCol="0" anchor="t"/>
          <a:lstStyle/>
          <a:p>
            <a:pPr algn="l" indent="0" marL="0">
              <a:lnSpc>
                <a:spcPts val="1950"/>
              </a:lnSpc>
              <a:buNone/>
            </a:pPr>
            <a:endParaRPr lang="en-US" sz="12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8309" y="1436489"/>
            <a:ext cx="13113782" cy="1425416"/>
          </a:xfrm>
          <a:prstGeom prst="rect">
            <a:avLst/>
          </a:prstGeom>
          <a:noFill/>
          <a:ln/>
        </p:spPr>
        <p:txBody>
          <a:bodyPr wrap="square" lIns="0" tIns="0" rIns="0" bIns="0" rtlCol="0" anchor="t"/>
          <a:lstStyle/>
          <a:p>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Identifying the Target &amp; Vulnerable Services</a:t>
            </a:r>
            <a:endParaRPr lang="en-US" sz="4450" dirty="0"/>
          </a:p>
        </p:txBody>
      </p:sp>
      <p:sp>
        <p:nvSpPr>
          <p:cNvPr id="3" name="Text 1"/>
          <p:cNvSpPr/>
          <p:nvPr/>
        </p:nvSpPr>
        <p:spPr>
          <a:xfrm>
            <a:off x="758309" y="3403402"/>
            <a:ext cx="4857393" cy="356235"/>
          </a:xfrm>
          <a:prstGeom prst="rect">
            <a:avLst/>
          </a:prstGeom>
          <a:noFill/>
          <a:ln/>
        </p:spPr>
        <p:txBody>
          <a:bodyPr wrap="none" lIns="0" tIns="0" rIns="0" bIns="0" rtlCol="0" anchor="t"/>
          <a:lstStyle/>
          <a:p>
            <a:pPr algn="l" indent="0" marL="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Understanding the Exposure:</a:t>
            </a:r>
            <a:endParaRPr lang="en-US" sz="2200" dirty="0"/>
          </a:p>
        </p:txBody>
      </p:sp>
      <p:sp>
        <p:nvSpPr>
          <p:cNvPr id="4" name="Text 2"/>
          <p:cNvSpPr/>
          <p:nvPr/>
        </p:nvSpPr>
        <p:spPr>
          <a:xfrm>
            <a:off x="758309" y="3976211"/>
            <a:ext cx="6293882" cy="208026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Many IoT devices, including smart fridges, have remote control features that allow users to control them over network. These devices communicate with external servers. Samsung uses an operating system called Tizen OS. It runs a web server for local administration and it often lacks strong authentication mechanisms.</a:t>
            </a:r>
            <a:endParaRPr lang="en-US" sz="1700" dirty="0"/>
          </a:p>
        </p:txBody>
      </p:sp>
      <p:sp>
        <p:nvSpPr>
          <p:cNvPr id="5" name="Text 3"/>
          <p:cNvSpPr/>
          <p:nvPr/>
        </p:nvSpPr>
        <p:spPr>
          <a:xfrm>
            <a:off x="7588448" y="3403402"/>
            <a:ext cx="2884051" cy="356235"/>
          </a:xfrm>
          <a:prstGeom prst="rect">
            <a:avLst/>
          </a:prstGeom>
          <a:noFill/>
          <a:ln/>
        </p:spPr>
        <p:txBody>
          <a:bodyPr wrap="none" lIns="0" tIns="0" rIns="0" bIns="0" rtlCol="0" anchor="t"/>
          <a:lstStyle/>
          <a:p>
            <a:pPr algn="l" indent="0" marL="0">
              <a:lnSpc>
                <a:spcPts val="2800"/>
              </a:lnSpc>
              <a:buNone/>
            </a:pPr>
            <a:r>
              <a:rPr lang="en-US" sz="2200" dirty="0">
                <a:solidFill>
                  <a:srgbClr val="FAEBEB"/>
                </a:solidFill>
                <a:latin typeface="Dela Gothic One" pitchFamily="34" charset="0"/>
                <a:ea typeface="Dela Gothic One" pitchFamily="34" charset="-122"/>
                <a:cs typeface="Dela Gothic One" pitchFamily="34" charset="-120"/>
              </a:rPr>
              <a:t>The Vulnerability</a:t>
            </a:r>
            <a:endParaRPr lang="en-US" sz="2200" dirty="0"/>
          </a:p>
        </p:txBody>
      </p:sp>
      <p:sp>
        <p:nvSpPr>
          <p:cNvPr id="6" name="Text 4"/>
          <p:cNvSpPr/>
          <p:nvPr/>
        </p:nvSpPr>
        <p:spPr>
          <a:xfrm>
            <a:off x="7588448" y="3976211"/>
            <a:ext cx="6291143" cy="138684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The attacker would search for a Samsung fridge running a vulnerable firmware version using the CVE-17562 vulnerability. This vulnerability involves improper authentication checks, allowing for remote code execution (RCE).</a:t>
            </a:r>
            <a:endParaRPr lang="en-US" sz="1700" dirty="0"/>
          </a:p>
        </p:txBody>
      </p:sp>
      <p:sp>
        <p:nvSpPr>
          <p:cNvPr id="7" name="Text 5"/>
          <p:cNvSpPr/>
          <p:nvPr/>
        </p:nvSpPr>
        <p:spPr>
          <a:xfrm>
            <a:off x="7588448" y="5557957"/>
            <a:ext cx="6291143" cy="1040130"/>
          </a:xfrm>
          <a:prstGeom prst="rect">
            <a:avLst/>
          </a:prstGeom>
          <a:noFill/>
          <a:ln/>
        </p:spPr>
        <p:txBody>
          <a:bodyPr wrap="square" lIns="0" tIns="0" rIns="0" bIns="0" rtlCol="0" anchor="t"/>
          <a:lstStyle/>
          <a:p>
            <a:pPr algn="l" indent="0" marL="0">
              <a:lnSpc>
                <a:spcPts val="2700"/>
              </a:lnSpc>
              <a:buNone/>
            </a:pPr>
            <a:r>
              <a:rPr lang="en-US" sz="1700" dirty="0">
                <a:solidFill>
                  <a:srgbClr val="FFE5E5"/>
                </a:solidFill>
                <a:latin typeface="DM Sans" pitchFamily="34" charset="0"/>
                <a:ea typeface="DM Sans" pitchFamily="34" charset="-122"/>
                <a:cs typeface="DM Sans" pitchFamily="34" charset="-120"/>
              </a:rPr>
              <a:t> If the fridge’s HTTP service is exposed without requiring authentication or using outdated encryption (e.g., no HTTPS), the attacker can exploit the web server.</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1428988"/>
            <a:ext cx="7359729" cy="712708"/>
          </a:xfrm>
          <a:prstGeom prst="rect">
            <a:avLst/>
          </a:prstGeom>
          <a:noFill/>
          <a:ln/>
        </p:spPr>
        <p:txBody>
          <a:bodyPr wrap="none" lIns="0" tIns="0" rIns="0" bIns="0" rtlCol="0" anchor="t"/>
          <a:lstStyle/>
          <a:p>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Scanning with Shodan</a:t>
            </a:r>
            <a:endParaRPr lang="en-US" sz="4450" dirty="0"/>
          </a:p>
        </p:txBody>
      </p:sp>
      <p:sp>
        <p:nvSpPr>
          <p:cNvPr id="4" name="Text 1"/>
          <p:cNvSpPr/>
          <p:nvPr/>
        </p:nvSpPr>
        <p:spPr>
          <a:xfrm>
            <a:off x="758309" y="2466618"/>
            <a:ext cx="7627382" cy="4333875"/>
          </a:xfrm>
          <a:prstGeom prst="rect">
            <a:avLst/>
          </a:prstGeom>
          <a:noFill/>
          <a:ln/>
        </p:spPr>
        <p:txBody>
          <a:bodyPr wrap="square" lIns="0" tIns="0" rIns="0" bIns="0" rtlCol="0" anchor="t"/>
          <a:lstStyle/>
          <a:p>
            <a:pPr algn="l" indent="0" marL="0">
              <a:lnSpc>
                <a:spcPts val="3400"/>
              </a:lnSpc>
              <a:buNone/>
            </a:pPr>
            <a:r>
              <a:rPr lang="en-US" sz="2100" dirty="0">
                <a:solidFill>
                  <a:srgbClr val="FFE5E5"/>
                </a:solidFill>
                <a:latin typeface="DM Sans" pitchFamily="34" charset="0"/>
                <a:ea typeface="DM Sans" pitchFamily="34" charset="-122"/>
                <a:cs typeface="DM Sans" pitchFamily="34" charset="-120"/>
              </a:rPr>
              <a:t>Using Shodan, a search engine for internet-connected devices, which allows attackers to identify exposed IoT devices, the attacker can perform a scan. In this case, you’d use it to find smart fridges running outdated Tizen OS (most) that may have been left exposed on the internet. Search Query Example: "port:80 Samsung Tizen OS" </a:t>
            </a:r>
            <a:pPr algn="l" indent="0" marL="0">
              <a:lnSpc>
                <a:spcPts val="3400"/>
              </a:lnSpc>
              <a:buNone/>
            </a:pPr>
            <a:r>
              <a:rPr lang="en-US" sz="2100" dirty="0">
                <a:solidFill>
                  <a:srgbClr val="FFE5E5"/>
                </a:solidFill>
                <a:latin typeface="DM Sans" pitchFamily="34" charset="0"/>
                <a:ea typeface="DM Sans" pitchFamily="34" charset="-122"/>
                <a:cs typeface="DM Sans" pitchFamily="34" charset="-120"/>
              </a:rPr>
              <a:t>After identifying a potential target, an attacker would use nmap to perform a more detailed scan on the IP address to detect open ports and services.</a:t>
            </a:r>
            <a:endParaRPr lang="en-US" sz="21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3657600" cy="8229600"/>
          </a:xfrm>
          <a:prstGeom prst="rect">
            <a:avLst/>
          </a:prstGeom>
        </p:spPr>
      </p:pic>
      <p:sp>
        <p:nvSpPr>
          <p:cNvPr id="3" name="Text 0"/>
          <p:cNvSpPr/>
          <p:nvPr/>
        </p:nvSpPr>
        <p:spPr>
          <a:xfrm>
            <a:off x="4415909" y="2183368"/>
            <a:ext cx="9456182" cy="1425416"/>
          </a:xfrm>
          <a:prstGeom prst="rect">
            <a:avLst/>
          </a:prstGeom>
          <a:noFill/>
          <a:ln/>
        </p:spPr>
        <p:txBody>
          <a:bodyPr wrap="square" lIns="0" tIns="0" rIns="0" bIns="0" rtlCol="0" anchor="t"/>
          <a:lstStyle/>
          <a:p>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Exploiting the Vulnerability to Inject Malicious Code</a:t>
            </a:r>
            <a:endParaRPr lang="en-US" sz="4450" dirty="0"/>
          </a:p>
        </p:txBody>
      </p:sp>
      <p:pic>
        <p:nvPicPr>
          <p:cNvPr id="4" name="Image 1" descr="preencoded.png">    </p:cNvPr>
          <p:cNvPicPr>
            <a:picLocks noChangeAspect="1"/>
          </p:cNvPicPr>
          <p:nvPr/>
        </p:nvPicPr>
        <p:blipFill>
          <a:blip r:embed="rId2"/>
          <a:stretch>
            <a:fillRect/>
          </a:stretch>
        </p:blipFill>
        <p:spPr>
          <a:xfrm>
            <a:off x="4415909" y="3933706"/>
            <a:ext cx="541615" cy="541615"/>
          </a:xfrm>
          <a:prstGeom prst="rect">
            <a:avLst/>
          </a:prstGeom>
        </p:spPr>
      </p:pic>
      <p:sp>
        <p:nvSpPr>
          <p:cNvPr id="5" name="Text 1"/>
          <p:cNvSpPr/>
          <p:nvPr/>
        </p:nvSpPr>
        <p:spPr>
          <a:xfrm>
            <a:off x="4415909" y="4746069"/>
            <a:ext cx="9456182" cy="1300163"/>
          </a:xfrm>
          <a:prstGeom prst="rect">
            <a:avLst/>
          </a:prstGeom>
          <a:noFill/>
          <a:ln/>
        </p:spPr>
        <p:txBody>
          <a:bodyPr wrap="square" lIns="0" tIns="0" rIns="0" bIns="0" rtlCol="0" anchor="t"/>
          <a:lstStyle/>
          <a:p>
            <a:pPr algn="l" indent="0" marL="0">
              <a:lnSpc>
                <a:spcPts val="3400"/>
              </a:lnSpc>
              <a:buNone/>
            </a:pPr>
            <a:r>
              <a:rPr lang="en-US" sz="2100" dirty="0">
                <a:solidFill>
                  <a:srgbClr val="FFE5E5"/>
                </a:solidFill>
                <a:latin typeface="DM Sans" pitchFamily="34" charset="0"/>
                <a:ea typeface="DM Sans" pitchFamily="34" charset="-122"/>
                <a:cs typeface="DM Sans" pitchFamily="34" charset="-120"/>
              </a:rPr>
              <a:t>Now that the target smart fridge is identified, the next step is to inject malicious code via the fridge's update system, even without being on the same Wi-Fi network. Here's how that could theoretically happen:</a:t>
            </a:r>
            <a:endParaRPr lang="en-US" sz="2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06993" y="587812"/>
            <a:ext cx="12375356" cy="664488"/>
          </a:xfrm>
          <a:prstGeom prst="rect">
            <a:avLst/>
          </a:prstGeom>
          <a:noFill/>
          <a:ln/>
        </p:spPr>
        <p:txBody>
          <a:bodyPr wrap="none" lIns="0" tIns="0" rIns="0" bIns="0" rtlCol="0" anchor="t"/>
          <a:lstStyle/>
          <a:p>
            <a:pPr algn="l" indent="0" marL="0">
              <a:lnSpc>
                <a:spcPts val="5200"/>
              </a:lnSpc>
              <a:buNone/>
            </a:pPr>
            <a:r>
              <a:rPr lang="en-US" sz="4150" dirty="0">
                <a:solidFill>
                  <a:srgbClr val="FAEBEB"/>
                </a:solidFill>
                <a:latin typeface="Dela Gothic One" pitchFamily="34" charset="0"/>
                <a:ea typeface="Dela Gothic One" pitchFamily="34" charset="-122"/>
                <a:cs typeface="Dela Gothic One" pitchFamily="34" charset="-120"/>
              </a:rPr>
              <a:t>Step 2.1: The Firmware Update System:</a:t>
            </a:r>
            <a:endParaRPr lang="en-US" sz="4150" dirty="0"/>
          </a:p>
        </p:txBody>
      </p:sp>
      <p:pic>
        <p:nvPicPr>
          <p:cNvPr id="3" name="Image 0" descr="preencoded.png">    </p:cNvPr>
          <p:cNvPicPr>
            <a:picLocks noChangeAspect="1"/>
          </p:cNvPicPr>
          <p:nvPr/>
        </p:nvPicPr>
        <p:blipFill>
          <a:blip r:embed="rId1"/>
          <a:stretch>
            <a:fillRect/>
          </a:stretch>
        </p:blipFill>
        <p:spPr>
          <a:xfrm>
            <a:off x="706993" y="1656278"/>
            <a:ext cx="3759518" cy="3759518"/>
          </a:xfrm>
          <a:prstGeom prst="rect">
            <a:avLst/>
          </a:prstGeom>
        </p:spPr>
      </p:pic>
      <p:sp>
        <p:nvSpPr>
          <p:cNvPr id="4" name="Text 1"/>
          <p:cNvSpPr/>
          <p:nvPr/>
        </p:nvSpPr>
        <p:spPr>
          <a:xfrm>
            <a:off x="706993" y="5668208"/>
            <a:ext cx="3270052" cy="332184"/>
          </a:xfrm>
          <a:prstGeom prst="rect">
            <a:avLst/>
          </a:prstGeom>
          <a:noFill/>
          <a:ln/>
        </p:spPr>
        <p:txBody>
          <a:bodyPr wrap="none" lIns="0" tIns="0" rIns="0" bIns="0" rtlCol="0" anchor="t"/>
          <a:lstStyle/>
          <a:p>
            <a:pPr algn="l" indent="0" marL="0">
              <a:lnSpc>
                <a:spcPts val="2600"/>
              </a:lnSpc>
              <a:buNone/>
            </a:pPr>
            <a:r>
              <a:rPr lang="en-US" sz="2050" dirty="0">
                <a:solidFill>
                  <a:srgbClr val="FFE5E5"/>
                </a:solidFill>
                <a:latin typeface="Dela Gothic One" pitchFamily="34" charset="0"/>
                <a:ea typeface="Dela Gothic One" pitchFamily="34" charset="-122"/>
                <a:cs typeface="Dela Gothic One" pitchFamily="34" charset="-120"/>
              </a:rPr>
              <a:t>Exploiting the Fridge</a:t>
            </a:r>
            <a:endParaRPr lang="en-US" sz="2050" dirty="0"/>
          </a:p>
        </p:txBody>
      </p:sp>
      <p:sp>
        <p:nvSpPr>
          <p:cNvPr id="5" name="Text 2"/>
          <p:cNvSpPr/>
          <p:nvPr/>
        </p:nvSpPr>
        <p:spPr>
          <a:xfrm>
            <a:off x="706993" y="6121479"/>
            <a:ext cx="6482001" cy="969764"/>
          </a:xfrm>
          <a:prstGeom prst="rect">
            <a:avLst/>
          </a:prstGeom>
          <a:noFill/>
          <a:ln/>
        </p:spPr>
        <p:txBody>
          <a:bodyPr wrap="square" lIns="0" tIns="0" rIns="0" bIns="0" rtlCol="0" anchor="t"/>
          <a:lstStyle/>
          <a:p>
            <a:pPr algn="l" indent="0" marL="0">
              <a:lnSpc>
                <a:spcPts val="2500"/>
              </a:lnSpc>
              <a:buNone/>
            </a:pPr>
            <a:r>
              <a:rPr lang="en-US" sz="1550" dirty="0">
                <a:solidFill>
                  <a:srgbClr val="FFE5E5"/>
                </a:solidFill>
                <a:latin typeface="DM Sans" pitchFamily="34" charset="0"/>
                <a:ea typeface="DM Sans" pitchFamily="34" charset="-122"/>
                <a:cs typeface="DM Sans" pitchFamily="34" charset="-120"/>
              </a:rPr>
              <a:t>Samsung smart fridges automatically check for firmware updates by contacting Samsung's cloud servers. This communication is often done over HTTP or HTTPS.</a:t>
            </a:r>
            <a:endParaRPr lang="en-US" sz="1550" dirty="0"/>
          </a:p>
        </p:txBody>
      </p:sp>
      <p:pic>
        <p:nvPicPr>
          <p:cNvPr id="6" name="Image 1" descr="preencoded.png">    </p:cNvPr>
          <p:cNvPicPr>
            <a:picLocks noChangeAspect="1"/>
          </p:cNvPicPr>
          <p:nvPr/>
        </p:nvPicPr>
        <p:blipFill>
          <a:blip r:embed="rId2"/>
          <a:stretch>
            <a:fillRect/>
          </a:stretch>
        </p:blipFill>
        <p:spPr>
          <a:xfrm>
            <a:off x="7441406" y="1656278"/>
            <a:ext cx="3759518" cy="3759518"/>
          </a:xfrm>
          <a:prstGeom prst="rect">
            <a:avLst/>
          </a:prstGeom>
        </p:spPr>
      </p:pic>
      <p:sp>
        <p:nvSpPr>
          <p:cNvPr id="7" name="Text 3"/>
          <p:cNvSpPr/>
          <p:nvPr/>
        </p:nvSpPr>
        <p:spPr>
          <a:xfrm>
            <a:off x="7441406" y="5668208"/>
            <a:ext cx="2657832" cy="332184"/>
          </a:xfrm>
          <a:prstGeom prst="rect">
            <a:avLst/>
          </a:prstGeom>
          <a:noFill/>
          <a:ln/>
        </p:spPr>
        <p:txBody>
          <a:bodyPr wrap="none" lIns="0" tIns="0" rIns="0" bIns="0" rtlCol="0" anchor="t"/>
          <a:lstStyle/>
          <a:p>
            <a:pPr algn="l" indent="0" marL="0">
              <a:lnSpc>
                <a:spcPts val="2600"/>
              </a:lnSpc>
              <a:buNone/>
            </a:pPr>
            <a:r>
              <a:rPr lang="en-US" sz="2050" dirty="0">
                <a:solidFill>
                  <a:srgbClr val="FFE5E5"/>
                </a:solidFill>
                <a:latin typeface="Dela Gothic One" pitchFamily="34" charset="0"/>
                <a:ea typeface="Dela Gothic One" pitchFamily="34" charset="-122"/>
                <a:cs typeface="Dela Gothic One" pitchFamily="34" charset="-120"/>
              </a:rPr>
              <a:t>MITM</a:t>
            </a:r>
            <a:endParaRPr lang="en-US" sz="2050" dirty="0"/>
          </a:p>
        </p:txBody>
      </p:sp>
      <p:sp>
        <p:nvSpPr>
          <p:cNvPr id="8" name="Text 4"/>
          <p:cNvSpPr/>
          <p:nvPr/>
        </p:nvSpPr>
        <p:spPr>
          <a:xfrm>
            <a:off x="7441406" y="6121479"/>
            <a:ext cx="6482001" cy="969764"/>
          </a:xfrm>
          <a:prstGeom prst="rect">
            <a:avLst/>
          </a:prstGeom>
          <a:noFill/>
          <a:ln/>
        </p:spPr>
        <p:txBody>
          <a:bodyPr wrap="square" lIns="0" tIns="0" rIns="0" bIns="0" rtlCol="0" anchor="t"/>
          <a:lstStyle/>
          <a:p>
            <a:pPr algn="l" indent="0" marL="0">
              <a:lnSpc>
                <a:spcPts val="2500"/>
              </a:lnSpc>
              <a:buNone/>
            </a:pPr>
            <a:r>
              <a:rPr lang="en-US" sz="1550" dirty="0">
                <a:solidFill>
                  <a:srgbClr val="FFE5E5"/>
                </a:solidFill>
                <a:latin typeface="DM Sans" pitchFamily="34" charset="0"/>
                <a:ea typeface="DM Sans" pitchFamily="34" charset="-122"/>
                <a:cs typeface="DM Sans" pitchFamily="34" charset="-120"/>
              </a:rPr>
              <a:t>In some cases, devices are susceptible to man-in-the-middle (MITM) attacks or update hijacking if the device doesn't properly verify the authenticity of the update source.</a:t>
            </a:r>
            <a:endParaRPr lang="en-US" sz="1550" dirty="0"/>
          </a:p>
        </p:txBody>
      </p:sp>
      <p:sp>
        <p:nvSpPr>
          <p:cNvPr id="9" name="Text 5"/>
          <p:cNvSpPr/>
          <p:nvPr/>
        </p:nvSpPr>
        <p:spPr>
          <a:xfrm>
            <a:off x="706993" y="7318415"/>
            <a:ext cx="13216414" cy="323255"/>
          </a:xfrm>
          <a:prstGeom prst="rect">
            <a:avLst/>
          </a:prstGeom>
          <a:noFill/>
          <a:ln/>
        </p:spPr>
        <p:txBody>
          <a:bodyPr wrap="none" lIns="0" tIns="0" rIns="0" bIns="0" rtlCol="0" anchor="t"/>
          <a:lstStyle/>
          <a:p>
            <a:pPr algn="l" indent="0" marL="0">
              <a:lnSpc>
                <a:spcPts val="2500"/>
              </a:lnSpc>
              <a:buNone/>
            </a:pP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25793" y="671155"/>
            <a:ext cx="7892415" cy="1176337"/>
          </a:xfrm>
          <a:prstGeom prst="rect">
            <a:avLst/>
          </a:prstGeom>
          <a:noFill/>
          <a:ln/>
        </p:spPr>
        <p:txBody>
          <a:bodyPr wrap="square" lIns="0" tIns="0" rIns="0" bIns="0" rtlCol="0" anchor="t"/>
          <a:lstStyle/>
          <a:p>
            <a:pPr algn="l" indent="0" marL="0">
              <a:lnSpc>
                <a:spcPts val="4600"/>
              </a:lnSpc>
              <a:buNone/>
            </a:pPr>
            <a:r>
              <a:rPr lang="en-US" sz="3700" dirty="0">
                <a:solidFill>
                  <a:srgbClr val="FAEBEB"/>
                </a:solidFill>
                <a:latin typeface="Dela Gothic One" pitchFamily="34" charset="0"/>
                <a:ea typeface="Dela Gothic One" pitchFamily="34" charset="-122"/>
                <a:cs typeface="Dela Gothic One" pitchFamily="34" charset="-120"/>
              </a:rPr>
              <a:t>Step 2.2: Man-in-the-Middle Attack </a:t>
            </a:r>
            <a:endParaRPr lang="en-US" sz="3700" dirty="0"/>
          </a:p>
        </p:txBody>
      </p:sp>
      <p:sp>
        <p:nvSpPr>
          <p:cNvPr id="4" name="Text 1"/>
          <p:cNvSpPr/>
          <p:nvPr/>
        </p:nvSpPr>
        <p:spPr>
          <a:xfrm>
            <a:off x="625793" y="2115622"/>
            <a:ext cx="3525917" cy="294084"/>
          </a:xfrm>
          <a:prstGeom prst="rect">
            <a:avLst/>
          </a:prstGeom>
          <a:noFill/>
          <a:ln/>
        </p:spPr>
        <p:txBody>
          <a:bodyPr wrap="none" lIns="0" tIns="0" rIns="0" bIns="0" rtlCol="0" anchor="t"/>
          <a:lstStyle/>
          <a:p>
            <a:pPr algn="l" indent="0" marL="0">
              <a:lnSpc>
                <a:spcPts val="2300"/>
              </a:lnSpc>
              <a:buNone/>
            </a:pPr>
            <a:r>
              <a:rPr lang="en-US" sz="1850" i="1" u="sng" dirty="0">
                <a:solidFill>
                  <a:srgbClr val="FAEBEB"/>
                </a:solidFill>
                <a:latin typeface="Dela Gothic One" pitchFamily="34" charset="0"/>
                <a:ea typeface="Dela Gothic One" pitchFamily="34" charset="-122"/>
                <a:cs typeface="Dela Gothic One" pitchFamily="34" charset="-120"/>
              </a:rPr>
              <a:t>DNS Spoofing/Poisoning:</a:t>
            </a:r>
            <a:endParaRPr lang="en-US" sz="1850" dirty="0"/>
          </a:p>
        </p:txBody>
      </p:sp>
      <p:sp>
        <p:nvSpPr>
          <p:cNvPr id="5" name="Text 2"/>
          <p:cNvSpPr/>
          <p:nvPr/>
        </p:nvSpPr>
        <p:spPr>
          <a:xfrm>
            <a:off x="625793" y="2677835"/>
            <a:ext cx="7892415" cy="1430179"/>
          </a:xfrm>
          <a:prstGeom prst="rect">
            <a:avLst/>
          </a:prstGeom>
          <a:noFill/>
          <a:ln/>
        </p:spPr>
        <p:txBody>
          <a:bodyPr wrap="square" lIns="0" tIns="0" rIns="0" bIns="0" rtlCol="0" anchor="t"/>
          <a:lstStyle/>
          <a:p>
            <a:pPr algn="l" indent="0" marL="0">
              <a:lnSpc>
                <a:spcPts val="2800"/>
              </a:lnSpc>
              <a:buNone/>
            </a:pPr>
            <a:r>
              <a:rPr lang="en-US" sz="1750" dirty="0">
                <a:solidFill>
                  <a:srgbClr val="FFE5E5"/>
                </a:solidFill>
                <a:latin typeface="DM Sans" pitchFamily="34" charset="0"/>
                <a:ea typeface="DM Sans" pitchFamily="34" charset="-122"/>
                <a:cs typeface="DM Sans" pitchFamily="34" charset="-120"/>
              </a:rPr>
              <a:t>A DNS query (also known as a DNS request) is a demand for information sent from a device (DNS client) to a DNS server. In this case, the fridge is sending a DNS request to the server asking for the address from where it should update from. </a:t>
            </a:r>
            <a:endParaRPr lang="en-US" sz="1750" dirty="0"/>
          </a:p>
        </p:txBody>
      </p:sp>
      <p:sp>
        <p:nvSpPr>
          <p:cNvPr id="6" name="Text 3"/>
          <p:cNvSpPr/>
          <p:nvPr/>
        </p:nvSpPr>
        <p:spPr>
          <a:xfrm>
            <a:off x="625793" y="4309110"/>
            <a:ext cx="7892415" cy="1787723"/>
          </a:xfrm>
          <a:prstGeom prst="rect">
            <a:avLst/>
          </a:prstGeom>
          <a:noFill/>
          <a:ln/>
        </p:spPr>
        <p:txBody>
          <a:bodyPr wrap="square" lIns="0" tIns="0" rIns="0" bIns="0" rtlCol="0" anchor="t"/>
          <a:lstStyle/>
          <a:p>
            <a:pPr algn="l" indent="0" marL="0">
              <a:lnSpc>
                <a:spcPts val="2800"/>
              </a:lnSpc>
              <a:buNone/>
            </a:pPr>
            <a:r>
              <a:rPr lang="en-US" sz="1750" dirty="0">
                <a:solidFill>
                  <a:srgbClr val="FFE5E5"/>
                </a:solidFill>
                <a:latin typeface="DM Sans" pitchFamily="34" charset="0"/>
                <a:ea typeface="DM Sans" pitchFamily="34" charset="-122"/>
                <a:cs typeface="DM Sans" pitchFamily="34" charset="-120"/>
              </a:rPr>
              <a:t>DNS cache poisoning typically works against DNS resolvers that do not have strong protections. For example: older or misconfigured DNS servers often use predictable source ports for DNS queries, making it easier to spoof responses. The first step is to break into one of these DNS servers (seperate presentation) and monitor the traffic from the fridge. </a:t>
            </a:r>
            <a:endParaRPr lang="en-US" sz="1750" dirty="0"/>
          </a:p>
        </p:txBody>
      </p:sp>
      <p:sp>
        <p:nvSpPr>
          <p:cNvPr id="7" name="Text 4"/>
          <p:cNvSpPr/>
          <p:nvPr/>
        </p:nvSpPr>
        <p:spPr>
          <a:xfrm>
            <a:off x="625793" y="6297930"/>
            <a:ext cx="7892415" cy="286107"/>
          </a:xfrm>
          <a:prstGeom prst="rect">
            <a:avLst/>
          </a:prstGeom>
          <a:noFill/>
          <a:ln/>
        </p:spPr>
        <p:txBody>
          <a:bodyPr wrap="none" lIns="0" tIns="0" rIns="0" bIns="0" rtlCol="0" anchor="t"/>
          <a:lstStyle/>
          <a:p>
            <a:pPr algn="l" indent="0" marL="0">
              <a:lnSpc>
                <a:spcPts val="2250"/>
              </a:lnSpc>
              <a:buNone/>
            </a:pPr>
            <a:endParaRPr lang="en-US" sz="1400" dirty="0"/>
          </a:p>
        </p:txBody>
      </p:sp>
      <p:sp>
        <p:nvSpPr>
          <p:cNvPr id="8" name="Text 5"/>
          <p:cNvSpPr/>
          <p:nvPr/>
        </p:nvSpPr>
        <p:spPr>
          <a:xfrm>
            <a:off x="625793" y="6785134"/>
            <a:ext cx="7892415" cy="286107"/>
          </a:xfrm>
          <a:prstGeom prst="rect">
            <a:avLst/>
          </a:prstGeom>
          <a:noFill/>
          <a:ln/>
        </p:spPr>
        <p:txBody>
          <a:bodyPr wrap="none" lIns="0" tIns="0" rIns="0" bIns="0" rtlCol="0" anchor="t"/>
          <a:lstStyle/>
          <a:p>
            <a:pPr algn="l" indent="0" marL="0">
              <a:lnSpc>
                <a:spcPts val="2250"/>
              </a:lnSpc>
              <a:buNone/>
            </a:pPr>
            <a:endParaRPr lang="en-US" sz="1400" dirty="0"/>
          </a:p>
        </p:txBody>
      </p:sp>
      <p:sp>
        <p:nvSpPr>
          <p:cNvPr id="9" name="Text 6"/>
          <p:cNvSpPr/>
          <p:nvPr/>
        </p:nvSpPr>
        <p:spPr>
          <a:xfrm>
            <a:off x="625793" y="7272338"/>
            <a:ext cx="7892415" cy="286107"/>
          </a:xfrm>
          <a:prstGeom prst="rect">
            <a:avLst/>
          </a:prstGeom>
          <a:noFill/>
          <a:ln/>
        </p:spPr>
        <p:txBody>
          <a:bodyPr wrap="none" lIns="0" tIns="0" rIns="0" bIns="0" rtlCol="0" anchor="t"/>
          <a:lstStyle/>
          <a:p>
            <a:pPr algn="l" indent="0" marL="0">
              <a:lnSpc>
                <a:spcPts val="2250"/>
              </a:lnSpc>
              <a:buNone/>
            </a:pP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46271" y="551498"/>
            <a:ext cx="6120884" cy="607338"/>
          </a:xfrm>
          <a:prstGeom prst="rect">
            <a:avLst/>
          </a:prstGeom>
          <a:noFill/>
          <a:ln/>
        </p:spPr>
        <p:txBody>
          <a:bodyPr wrap="none" lIns="0" tIns="0" rIns="0" bIns="0" rtlCol="0" anchor="t"/>
          <a:lstStyle/>
          <a:p>
            <a:pPr algn="l" indent="0" marL="0">
              <a:lnSpc>
                <a:spcPts val="4750"/>
              </a:lnSpc>
              <a:buNone/>
            </a:pPr>
            <a:r>
              <a:rPr lang="en-US" sz="3800" dirty="0">
                <a:solidFill>
                  <a:srgbClr val="FAEBEB"/>
                </a:solidFill>
                <a:latin typeface="Dela Gothic One" pitchFamily="34" charset="0"/>
                <a:ea typeface="Dela Gothic One" pitchFamily="34" charset="-122"/>
                <a:cs typeface="Dela Gothic One" pitchFamily="34" charset="-120"/>
              </a:rPr>
              <a:t>Poisoning the Update</a:t>
            </a:r>
            <a:endParaRPr lang="en-US" sz="3800" dirty="0"/>
          </a:p>
        </p:txBody>
      </p:sp>
      <p:pic>
        <p:nvPicPr>
          <p:cNvPr id="3" name="Image 0" descr="preencoded.png">    </p:cNvPr>
          <p:cNvPicPr>
            <a:picLocks noChangeAspect="1"/>
          </p:cNvPicPr>
          <p:nvPr/>
        </p:nvPicPr>
        <p:blipFill>
          <a:blip r:embed="rId1"/>
          <a:stretch>
            <a:fillRect/>
          </a:stretch>
        </p:blipFill>
        <p:spPr>
          <a:xfrm>
            <a:off x="646271" y="1528048"/>
            <a:ext cx="4292084" cy="2652593"/>
          </a:xfrm>
          <a:prstGeom prst="rect">
            <a:avLst/>
          </a:prstGeom>
        </p:spPr>
      </p:pic>
      <p:sp>
        <p:nvSpPr>
          <p:cNvPr id="4" name="Text 1"/>
          <p:cNvSpPr/>
          <p:nvPr/>
        </p:nvSpPr>
        <p:spPr>
          <a:xfrm>
            <a:off x="646271" y="4365188"/>
            <a:ext cx="4275534" cy="303728"/>
          </a:xfrm>
          <a:prstGeom prst="rect">
            <a:avLst/>
          </a:prstGeom>
          <a:noFill/>
          <a:ln/>
        </p:spPr>
        <p:txBody>
          <a:bodyPr wrap="none" lIns="0" tIns="0" rIns="0" bIns="0" rtlCol="0" anchor="t"/>
          <a:lstStyle/>
          <a:p>
            <a:pPr algn="l" indent="0" marL="0">
              <a:lnSpc>
                <a:spcPts val="2350"/>
              </a:lnSpc>
              <a:buNone/>
            </a:pPr>
            <a:r>
              <a:rPr lang="en-US" sz="1900" dirty="0">
                <a:solidFill>
                  <a:srgbClr val="FFE5E5"/>
                </a:solidFill>
                <a:latin typeface="Dela Gothic One" pitchFamily="34" charset="0"/>
                <a:ea typeface="Dela Gothic One" pitchFamily="34" charset="-122"/>
                <a:cs typeface="Dela Gothic One" pitchFamily="34" charset="-120"/>
              </a:rPr>
              <a:t>Forge the Fake DNS response</a:t>
            </a:r>
            <a:endParaRPr lang="en-US" sz="1900" dirty="0"/>
          </a:p>
        </p:txBody>
      </p:sp>
      <p:sp>
        <p:nvSpPr>
          <p:cNvPr id="5" name="Text 2"/>
          <p:cNvSpPr/>
          <p:nvPr/>
        </p:nvSpPr>
        <p:spPr>
          <a:xfrm>
            <a:off x="646271" y="4779645"/>
            <a:ext cx="4292084" cy="886182"/>
          </a:xfrm>
          <a:prstGeom prst="rect">
            <a:avLst/>
          </a:prstGeom>
          <a:noFill/>
          <a:ln/>
        </p:spPr>
        <p:txBody>
          <a:bodyPr wrap="square" lIns="0" tIns="0" rIns="0" bIns="0" rtlCol="0" anchor="t"/>
          <a:lstStyle/>
          <a:p>
            <a:pPr algn="l" indent="0" marL="0">
              <a:lnSpc>
                <a:spcPts val="2300"/>
              </a:lnSpc>
              <a:buNone/>
            </a:pPr>
            <a:r>
              <a:rPr lang="en-US" sz="1450" dirty="0">
                <a:solidFill>
                  <a:srgbClr val="FFE5E5"/>
                </a:solidFill>
                <a:latin typeface="DM Sans" pitchFamily="34" charset="0"/>
                <a:ea typeface="DM Sans" pitchFamily="34" charset="-122"/>
                <a:cs typeface="DM Sans" pitchFamily="34" charset="-120"/>
              </a:rPr>
              <a:t>The attacker needs to match certain details in the DNS response to make it look legitimate (this is not yet an attack):</a:t>
            </a:r>
            <a:endParaRPr lang="en-US" sz="1450" dirty="0"/>
          </a:p>
        </p:txBody>
      </p:sp>
      <p:sp>
        <p:nvSpPr>
          <p:cNvPr id="6" name="Text 3"/>
          <p:cNvSpPr/>
          <p:nvPr/>
        </p:nvSpPr>
        <p:spPr>
          <a:xfrm>
            <a:off x="646271" y="5776555"/>
            <a:ext cx="4292084" cy="295394"/>
          </a:xfrm>
          <a:prstGeom prst="rect">
            <a:avLst/>
          </a:prstGeom>
          <a:noFill/>
          <a:ln/>
        </p:spPr>
        <p:txBody>
          <a:bodyPr wrap="none" lIns="0" tIns="0" rIns="0" bIns="0" rtlCol="0" anchor="t"/>
          <a:lstStyle/>
          <a:p>
            <a:pPr algn="l" marL="342900" indent="-342900">
              <a:lnSpc>
                <a:spcPts val="2300"/>
              </a:lnSpc>
              <a:buSzPct val="100000"/>
              <a:buFont typeface="+mj-lt"/>
              <a:buAutoNum type="arabicPeriod" startAt="1"/>
            </a:pPr>
            <a:r>
              <a:rPr lang="en-US" sz="1450" b="1" dirty="0">
                <a:solidFill>
                  <a:srgbClr val="FFE5E5"/>
                </a:solidFill>
                <a:latin typeface="DM Sans" pitchFamily="34" charset="0"/>
                <a:ea typeface="DM Sans" pitchFamily="34" charset="-122"/>
                <a:cs typeface="DM Sans" pitchFamily="34" charset="-120"/>
              </a:rPr>
              <a:t>Transaction ID</a:t>
            </a:r>
            <a:pPr algn="l" indent="0" marL="0">
              <a:lnSpc>
                <a:spcPts val="2300"/>
              </a:lnSpc>
              <a:buNone/>
            </a:pPr>
            <a:r>
              <a:rPr lang="en-US" sz="1450" dirty="0">
                <a:solidFill>
                  <a:srgbClr val="FFE5E5"/>
                </a:solidFill>
                <a:latin typeface="DM Sans" pitchFamily="34" charset="0"/>
                <a:ea typeface="DM Sans" pitchFamily="34" charset="-122"/>
                <a:cs typeface="DM Sans" pitchFamily="34" charset="-120"/>
              </a:rPr>
              <a:t>: </a:t>
            </a:r>
            <a:endParaRPr lang="en-US" sz="1450" dirty="0"/>
          </a:p>
        </p:txBody>
      </p:sp>
      <p:sp>
        <p:nvSpPr>
          <p:cNvPr id="7" name="Text 4"/>
          <p:cNvSpPr/>
          <p:nvPr/>
        </p:nvSpPr>
        <p:spPr>
          <a:xfrm>
            <a:off x="646271" y="6136481"/>
            <a:ext cx="4292084" cy="295394"/>
          </a:xfrm>
          <a:prstGeom prst="rect">
            <a:avLst/>
          </a:prstGeom>
          <a:noFill/>
          <a:ln/>
        </p:spPr>
        <p:txBody>
          <a:bodyPr wrap="none" lIns="0" tIns="0" rIns="0" bIns="0" rtlCol="0" anchor="t"/>
          <a:lstStyle/>
          <a:p>
            <a:pPr algn="l" marL="342900" indent="-342900">
              <a:lnSpc>
                <a:spcPts val="2300"/>
              </a:lnSpc>
              <a:buSzPct val="100000"/>
              <a:buFont typeface="+mj-lt"/>
              <a:buAutoNum type="arabicPeriod" startAt="2"/>
            </a:pPr>
            <a:r>
              <a:rPr lang="en-US" sz="1450" b="1" dirty="0">
                <a:solidFill>
                  <a:srgbClr val="FFE5E5"/>
                </a:solidFill>
                <a:latin typeface="DM Sans" pitchFamily="34" charset="0"/>
                <a:ea typeface="DM Sans" pitchFamily="34" charset="-122"/>
                <a:cs typeface="DM Sans" pitchFamily="34" charset="-120"/>
              </a:rPr>
              <a:t>Port Number</a:t>
            </a:r>
            <a:endParaRPr lang="en-US" sz="1450" dirty="0"/>
          </a:p>
        </p:txBody>
      </p:sp>
      <p:sp>
        <p:nvSpPr>
          <p:cNvPr id="8" name="Text 5"/>
          <p:cNvSpPr/>
          <p:nvPr/>
        </p:nvSpPr>
        <p:spPr>
          <a:xfrm>
            <a:off x="646271" y="6496407"/>
            <a:ext cx="4292084" cy="1181576"/>
          </a:xfrm>
          <a:prstGeom prst="rect">
            <a:avLst/>
          </a:prstGeom>
          <a:noFill/>
          <a:ln/>
        </p:spPr>
        <p:txBody>
          <a:bodyPr wrap="square" lIns="0" tIns="0" rIns="0" bIns="0" rtlCol="0" anchor="t"/>
          <a:lstStyle/>
          <a:p>
            <a:pPr algn="l" marL="342900" indent="-342900">
              <a:lnSpc>
                <a:spcPts val="2300"/>
              </a:lnSpc>
              <a:buSzPct val="100000"/>
              <a:buFont typeface="+mj-lt"/>
              <a:buAutoNum type="arabicPeriod" startAt="3"/>
            </a:pPr>
            <a:r>
              <a:rPr lang="en-US" sz="1450" b="1" dirty="0">
                <a:solidFill>
                  <a:srgbClr val="FFE5E5"/>
                </a:solidFill>
                <a:latin typeface="DM Sans" pitchFamily="34" charset="0"/>
                <a:ea typeface="DM Sans" pitchFamily="34" charset="-122"/>
                <a:cs typeface="DM Sans" pitchFamily="34" charset="-120"/>
              </a:rPr>
              <a:t>Response Time</a:t>
            </a:r>
            <a:pPr algn="l" indent="0" marL="0">
              <a:lnSpc>
                <a:spcPts val="2300"/>
              </a:lnSpc>
              <a:buNone/>
            </a:pPr>
            <a:r>
              <a:rPr lang="en-US" sz="1450" dirty="0">
                <a:solidFill>
                  <a:srgbClr val="FFE5E5"/>
                </a:solidFill>
                <a:latin typeface="DM Sans" pitchFamily="34" charset="0"/>
                <a:ea typeface="DM Sans" pitchFamily="34" charset="-122"/>
                <a:cs typeface="DM Sans" pitchFamily="34" charset="-120"/>
              </a:rPr>
              <a:t>: The attacker’s forged response needs to reach the device before the legitimate DNS response. This is a race against time.</a:t>
            </a:r>
            <a:endParaRPr lang="en-US" sz="1450" dirty="0"/>
          </a:p>
        </p:txBody>
      </p:sp>
      <p:pic>
        <p:nvPicPr>
          <p:cNvPr id="9" name="Image 1" descr="preencoded.png">    </p:cNvPr>
          <p:cNvPicPr>
            <a:picLocks noChangeAspect="1"/>
          </p:cNvPicPr>
          <p:nvPr/>
        </p:nvPicPr>
        <p:blipFill>
          <a:blip r:embed="rId2"/>
          <a:stretch>
            <a:fillRect/>
          </a:stretch>
        </p:blipFill>
        <p:spPr>
          <a:xfrm>
            <a:off x="5169098" y="1528048"/>
            <a:ext cx="4292084" cy="2652593"/>
          </a:xfrm>
          <a:prstGeom prst="rect">
            <a:avLst/>
          </a:prstGeom>
        </p:spPr>
      </p:pic>
      <p:sp>
        <p:nvSpPr>
          <p:cNvPr id="10" name="Text 6"/>
          <p:cNvSpPr/>
          <p:nvPr/>
        </p:nvSpPr>
        <p:spPr>
          <a:xfrm>
            <a:off x="5169098" y="4365188"/>
            <a:ext cx="2429589" cy="303728"/>
          </a:xfrm>
          <a:prstGeom prst="rect">
            <a:avLst/>
          </a:prstGeom>
          <a:noFill/>
          <a:ln/>
        </p:spPr>
        <p:txBody>
          <a:bodyPr wrap="none" lIns="0" tIns="0" rIns="0" bIns="0" rtlCol="0" anchor="t"/>
          <a:lstStyle/>
          <a:p>
            <a:pPr algn="l" indent="0" marL="0">
              <a:lnSpc>
                <a:spcPts val="2350"/>
              </a:lnSpc>
              <a:buNone/>
            </a:pPr>
            <a:r>
              <a:rPr lang="en-US" sz="1900" dirty="0">
                <a:solidFill>
                  <a:srgbClr val="FFE5E5"/>
                </a:solidFill>
                <a:latin typeface="Dela Gothic One" pitchFamily="34" charset="0"/>
                <a:ea typeface="Dela Gothic One" pitchFamily="34" charset="-122"/>
                <a:cs typeface="Dela Gothic One" pitchFamily="34" charset="-120"/>
              </a:rPr>
              <a:t>Tools</a:t>
            </a:r>
            <a:endParaRPr lang="en-US" sz="1900" dirty="0"/>
          </a:p>
        </p:txBody>
      </p:sp>
      <p:sp>
        <p:nvSpPr>
          <p:cNvPr id="11" name="Text 7"/>
          <p:cNvSpPr/>
          <p:nvPr/>
        </p:nvSpPr>
        <p:spPr>
          <a:xfrm>
            <a:off x="5169098" y="4779645"/>
            <a:ext cx="4292084" cy="1772364"/>
          </a:xfrm>
          <a:prstGeom prst="rect">
            <a:avLst/>
          </a:prstGeom>
          <a:noFill/>
          <a:ln/>
        </p:spPr>
        <p:txBody>
          <a:bodyPr wrap="square" lIns="0" tIns="0" rIns="0" bIns="0" rtlCol="0" anchor="t"/>
          <a:lstStyle/>
          <a:p>
            <a:pPr algn="l" indent="0" marL="0">
              <a:lnSpc>
                <a:spcPts val="2300"/>
              </a:lnSpc>
              <a:buNone/>
            </a:pPr>
            <a:r>
              <a:rPr lang="en-US" sz="1450" b="1" dirty="0">
                <a:solidFill>
                  <a:srgbClr val="FFE5E5"/>
                </a:solidFill>
                <a:latin typeface="DM Sans" pitchFamily="34" charset="0"/>
                <a:ea typeface="DM Sans" pitchFamily="34" charset="-122"/>
                <a:cs typeface="DM Sans" pitchFamily="34" charset="-120"/>
              </a:rPr>
              <a:t>DNS Spoofing Tools</a:t>
            </a:r>
            <a:pPr algn="l" indent="0" marL="0">
              <a:lnSpc>
                <a:spcPts val="2300"/>
              </a:lnSpc>
              <a:buNone/>
            </a:pPr>
            <a:r>
              <a:rPr lang="en-US" sz="1450" dirty="0">
                <a:solidFill>
                  <a:srgbClr val="FFE5E5"/>
                </a:solidFill>
                <a:latin typeface="DM Sans" pitchFamily="34" charset="0"/>
                <a:ea typeface="DM Sans" pitchFamily="34" charset="-122"/>
                <a:cs typeface="DM Sans" pitchFamily="34" charset="-120"/>
              </a:rPr>
              <a:t>: Tools like </a:t>
            </a:r>
            <a:pPr algn="l" indent="0" marL="0">
              <a:lnSpc>
                <a:spcPts val="2300"/>
              </a:lnSpc>
              <a:buNone/>
            </a:pPr>
            <a:r>
              <a:rPr lang="en-US" sz="1450" b="1" dirty="0">
                <a:solidFill>
                  <a:srgbClr val="FFE5E5"/>
                </a:solidFill>
                <a:latin typeface="DM Sans" pitchFamily="34" charset="0"/>
                <a:ea typeface="DM Sans" pitchFamily="34" charset="-122"/>
                <a:cs typeface="DM Sans" pitchFamily="34" charset="-120"/>
              </a:rPr>
              <a:t>DNSChef</a:t>
            </a:r>
            <a:pPr algn="l" indent="0" marL="0">
              <a:lnSpc>
                <a:spcPts val="2300"/>
              </a:lnSpc>
              <a:buNone/>
            </a:pPr>
            <a:r>
              <a:rPr lang="en-US" sz="1450" dirty="0">
                <a:solidFill>
                  <a:srgbClr val="FFE5E5"/>
                </a:solidFill>
                <a:latin typeface="DM Sans" pitchFamily="34" charset="0"/>
                <a:ea typeface="DM Sans" pitchFamily="34" charset="-122"/>
                <a:cs typeface="DM Sans" pitchFamily="34" charset="-120"/>
              </a:rPr>
              <a:t> or </a:t>
            </a:r>
            <a:pPr algn="l" indent="0" marL="0">
              <a:lnSpc>
                <a:spcPts val="2300"/>
              </a:lnSpc>
              <a:buNone/>
            </a:pPr>
            <a:r>
              <a:rPr lang="en-US" sz="1450" b="1" dirty="0">
                <a:solidFill>
                  <a:srgbClr val="FFE5E5"/>
                </a:solidFill>
                <a:latin typeface="DM Sans" pitchFamily="34" charset="0"/>
                <a:ea typeface="DM Sans" pitchFamily="34" charset="-122"/>
                <a:cs typeface="DM Sans" pitchFamily="34" charset="-120"/>
              </a:rPr>
              <a:t>dnsspoof</a:t>
            </a:r>
            <a:pPr algn="l" indent="0" marL="0">
              <a:lnSpc>
                <a:spcPts val="2300"/>
              </a:lnSpc>
              <a:buNone/>
            </a:pPr>
            <a:r>
              <a:rPr lang="en-US" sz="1450" dirty="0">
                <a:solidFill>
                  <a:srgbClr val="FFE5E5"/>
                </a:solidFill>
                <a:latin typeface="DM Sans" pitchFamily="34" charset="0"/>
                <a:ea typeface="DM Sans" pitchFamily="34" charset="-122"/>
                <a:cs typeface="DM Sans" pitchFamily="34" charset="-120"/>
              </a:rPr>
              <a:t> can be used to forge and send these malicious DNS responses DNSChef allows you to create custom DNS responses based on a set of rules and configurations, redirecting traffic to a malicious server or a custom IP address.</a:t>
            </a:r>
            <a:endParaRPr lang="en-US" sz="1450" dirty="0"/>
          </a:p>
        </p:txBody>
      </p:sp>
      <p:pic>
        <p:nvPicPr>
          <p:cNvPr id="12" name="Image 2" descr="preencoded.png">    </p:cNvPr>
          <p:cNvPicPr>
            <a:picLocks noChangeAspect="1"/>
          </p:cNvPicPr>
          <p:nvPr/>
        </p:nvPicPr>
        <p:blipFill>
          <a:blip r:embed="rId3"/>
          <a:stretch>
            <a:fillRect/>
          </a:stretch>
        </p:blipFill>
        <p:spPr>
          <a:xfrm>
            <a:off x="9691926" y="1528048"/>
            <a:ext cx="4292084" cy="2652593"/>
          </a:xfrm>
          <a:prstGeom prst="rect">
            <a:avLst/>
          </a:prstGeom>
        </p:spPr>
      </p:pic>
      <p:sp>
        <p:nvSpPr>
          <p:cNvPr id="13" name="Text 8"/>
          <p:cNvSpPr/>
          <p:nvPr/>
        </p:nvSpPr>
        <p:spPr>
          <a:xfrm>
            <a:off x="9691926" y="4365188"/>
            <a:ext cx="2429589" cy="303728"/>
          </a:xfrm>
          <a:prstGeom prst="rect">
            <a:avLst/>
          </a:prstGeom>
          <a:noFill/>
          <a:ln/>
        </p:spPr>
        <p:txBody>
          <a:bodyPr wrap="none" lIns="0" tIns="0" rIns="0" bIns="0" rtlCol="0" anchor="t"/>
          <a:lstStyle/>
          <a:p>
            <a:pPr algn="l" indent="0" marL="0">
              <a:lnSpc>
                <a:spcPts val="2350"/>
              </a:lnSpc>
              <a:buNone/>
            </a:pPr>
            <a:r>
              <a:rPr lang="en-US" sz="1900" b="1" dirty="0">
                <a:solidFill>
                  <a:srgbClr val="FFE5E5"/>
                </a:solidFill>
                <a:latin typeface="Dela Gothic One" pitchFamily="34" charset="0"/>
                <a:ea typeface="Dela Gothic One" pitchFamily="34" charset="-122"/>
                <a:cs typeface="Dela Gothic One" pitchFamily="34" charset="-120"/>
              </a:rPr>
              <a:t>New Server!</a:t>
            </a:r>
            <a:endParaRPr lang="en-US" sz="1900" dirty="0"/>
          </a:p>
        </p:txBody>
      </p:sp>
      <p:sp>
        <p:nvSpPr>
          <p:cNvPr id="14" name="Text 9"/>
          <p:cNvSpPr/>
          <p:nvPr/>
        </p:nvSpPr>
        <p:spPr>
          <a:xfrm>
            <a:off x="9691926" y="4779645"/>
            <a:ext cx="4292084" cy="1181576"/>
          </a:xfrm>
          <a:prstGeom prst="rect">
            <a:avLst/>
          </a:prstGeom>
          <a:noFill/>
          <a:ln/>
        </p:spPr>
        <p:txBody>
          <a:bodyPr wrap="square" lIns="0" tIns="0" rIns="0" bIns="0" rtlCol="0" anchor="t"/>
          <a:lstStyle/>
          <a:p>
            <a:pPr algn="l" indent="0" marL="0">
              <a:lnSpc>
                <a:spcPts val="2300"/>
              </a:lnSpc>
              <a:buNone/>
            </a:pPr>
            <a:r>
              <a:rPr lang="en-US" sz="1450" dirty="0">
                <a:solidFill>
                  <a:srgbClr val="FFE5E5"/>
                </a:solidFill>
                <a:latin typeface="DM Sans" pitchFamily="34" charset="0"/>
                <a:ea typeface="DM Sans" pitchFamily="34" charset="-122"/>
                <a:cs typeface="DM Sans" pitchFamily="34" charset="-120"/>
              </a:rPr>
              <a:t>Once the forged DNS response is accepted by the fridge (or the DNS server it uses), the incorrect IP address is cached for future requests. This means that:</a:t>
            </a:r>
            <a:endParaRPr lang="en-US" sz="1450" dirty="0"/>
          </a:p>
        </p:txBody>
      </p:sp>
      <p:sp>
        <p:nvSpPr>
          <p:cNvPr id="15" name="Text 10"/>
          <p:cNvSpPr/>
          <p:nvPr/>
        </p:nvSpPr>
        <p:spPr>
          <a:xfrm>
            <a:off x="9691926" y="6071949"/>
            <a:ext cx="4292084" cy="1189196"/>
          </a:xfrm>
          <a:prstGeom prst="rect">
            <a:avLst/>
          </a:prstGeom>
          <a:noFill/>
          <a:ln/>
        </p:spPr>
        <p:txBody>
          <a:bodyPr wrap="square" lIns="0" tIns="0" rIns="0" bIns="0" rtlCol="0" anchor="t"/>
          <a:lstStyle/>
          <a:p>
            <a:pPr algn="l" marL="342900" indent="-342900">
              <a:lnSpc>
                <a:spcPts val="2300"/>
              </a:lnSpc>
              <a:buSzPct val="100000"/>
              <a:buChar char="•"/>
            </a:pPr>
            <a:r>
              <a:rPr lang="en-US" sz="1450" dirty="0">
                <a:solidFill>
                  <a:srgbClr val="FFE5E5"/>
                </a:solidFill>
                <a:latin typeface="DM Sans" pitchFamily="34" charset="0"/>
                <a:ea typeface="DM Sans" pitchFamily="34" charset="-122"/>
                <a:cs typeface="DM Sans" pitchFamily="34" charset="-120"/>
              </a:rPr>
              <a:t>When the fridge tries to contact </a:t>
            </a:r>
            <a:pPr algn="l" indent="0" marL="0">
              <a:lnSpc>
                <a:spcPts val="2300"/>
              </a:lnSpc>
              <a:buNone/>
            </a:pPr>
            <a:r>
              <a:rPr lang="en-US" sz="1450" dirty="0">
                <a:solidFill>
                  <a:srgbClr val="FFE5E5"/>
                </a:solidFill>
                <a:highlight>
                  <a:srgbClr val="171717"/>
                </a:highlight>
                <a:latin typeface="Consolas" pitchFamily="34" charset="0"/>
                <a:ea typeface="Consolas" pitchFamily="34" charset="-122"/>
                <a:cs typeface="Consolas" pitchFamily="34" charset="-120"/>
              </a:rPr>
              <a:t>update.samsung.com</a:t>
            </a:r>
            <a:pPr algn="l" indent="0" marL="0">
              <a:lnSpc>
                <a:spcPts val="2300"/>
              </a:lnSpc>
              <a:buNone/>
            </a:pPr>
            <a:r>
              <a:rPr lang="en-US" sz="1450" dirty="0">
                <a:solidFill>
                  <a:srgbClr val="FFE5E5"/>
                </a:solidFill>
                <a:latin typeface="DM Sans" pitchFamily="34" charset="0"/>
                <a:ea typeface="DM Sans" pitchFamily="34" charset="-122"/>
                <a:cs typeface="DM Sans" pitchFamily="34" charset="-120"/>
              </a:rPr>
              <a:t> for its firmware update, it will connect to the attacker's server instead of the legitimate Samsung server.</a:t>
            </a:r>
            <a:endParaRPr lang="en-US" sz="14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0972800" y="0"/>
            <a:ext cx="3657600" cy="8229600"/>
          </a:xfrm>
          <a:prstGeom prst="rect">
            <a:avLst/>
          </a:prstGeom>
        </p:spPr>
      </p:pic>
      <p:sp>
        <p:nvSpPr>
          <p:cNvPr id="3" name="Text 0"/>
          <p:cNvSpPr/>
          <p:nvPr/>
        </p:nvSpPr>
        <p:spPr>
          <a:xfrm>
            <a:off x="706517" y="718542"/>
            <a:ext cx="9559766" cy="1328023"/>
          </a:xfrm>
          <a:prstGeom prst="rect">
            <a:avLst/>
          </a:prstGeom>
          <a:noFill/>
          <a:ln/>
        </p:spPr>
        <p:txBody>
          <a:bodyPr wrap="square" lIns="0" tIns="0" rIns="0" bIns="0" rtlCol="0" anchor="t"/>
          <a:lstStyle/>
          <a:p>
            <a:pPr algn="l" indent="0" marL="0">
              <a:lnSpc>
                <a:spcPts val="5200"/>
              </a:lnSpc>
              <a:buNone/>
            </a:pPr>
            <a:r>
              <a:rPr lang="en-US" sz="4150" b="1" dirty="0">
                <a:solidFill>
                  <a:srgbClr val="FAEBEB"/>
                </a:solidFill>
                <a:latin typeface="Dela Gothic One" pitchFamily="34" charset="0"/>
                <a:ea typeface="Dela Gothic One" pitchFamily="34" charset="-122"/>
                <a:cs typeface="Dela Gothic One" pitchFamily="34" charset="-120"/>
              </a:rPr>
              <a:t>Setting Up the Malicious Update Server</a:t>
            </a:r>
            <a:endParaRPr lang="en-US" sz="4150" dirty="0"/>
          </a:p>
        </p:txBody>
      </p:sp>
      <p:pic>
        <p:nvPicPr>
          <p:cNvPr id="4" name="Image 1" descr="preencoded.png">    </p:cNvPr>
          <p:cNvPicPr>
            <a:picLocks noChangeAspect="1"/>
          </p:cNvPicPr>
          <p:nvPr/>
        </p:nvPicPr>
        <p:blipFill>
          <a:blip r:embed="rId2"/>
          <a:stretch>
            <a:fillRect/>
          </a:stretch>
        </p:blipFill>
        <p:spPr>
          <a:xfrm>
            <a:off x="706517" y="2349341"/>
            <a:ext cx="1009412" cy="1502688"/>
          </a:xfrm>
          <a:prstGeom prst="rect">
            <a:avLst/>
          </a:prstGeom>
        </p:spPr>
      </p:pic>
      <p:sp>
        <p:nvSpPr>
          <p:cNvPr id="5" name="Text 1"/>
          <p:cNvSpPr/>
          <p:nvPr/>
        </p:nvSpPr>
        <p:spPr>
          <a:xfrm>
            <a:off x="1917740" y="2551152"/>
            <a:ext cx="2656403" cy="331946"/>
          </a:xfrm>
          <a:prstGeom prst="rect">
            <a:avLst/>
          </a:prstGeom>
          <a:noFill/>
          <a:ln/>
        </p:spPr>
        <p:txBody>
          <a:bodyPr wrap="none" lIns="0" tIns="0" rIns="0" bIns="0" rtlCol="0" anchor="t"/>
          <a:lstStyle/>
          <a:p>
            <a:pPr algn="l" indent="0" marL="0">
              <a:lnSpc>
                <a:spcPts val="2600"/>
              </a:lnSpc>
              <a:buNone/>
            </a:pPr>
            <a:r>
              <a:rPr lang="en-US" sz="2050" dirty="0">
                <a:solidFill>
                  <a:srgbClr val="FFE5E5"/>
                </a:solidFill>
                <a:latin typeface="Dela Gothic One" pitchFamily="34" charset="0"/>
                <a:ea typeface="Dela Gothic One" pitchFamily="34" charset="-122"/>
                <a:cs typeface="Dela Gothic One" pitchFamily="34" charset="-120"/>
              </a:rPr>
              <a:t>Why</a:t>
            </a:r>
            <a:endParaRPr lang="en-US" sz="2050" dirty="0"/>
          </a:p>
        </p:txBody>
      </p:sp>
      <p:sp>
        <p:nvSpPr>
          <p:cNvPr id="6" name="Text 2"/>
          <p:cNvSpPr/>
          <p:nvPr/>
        </p:nvSpPr>
        <p:spPr>
          <a:xfrm>
            <a:off x="1917740" y="3004185"/>
            <a:ext cx="8348543" cy="646033"/>
          </a:xfrm>
          <a:prstGeom prst="rect">
            <a:avLst/>
          </a:prstGeom>
          <a:noFill/>
          <a:ln/>
        </p:spPr>
        <p:txBody>
          <a:bodyPr wrap="square" lIns="0" tIns="0" rIns="0" bIns="0" rtlCol="0" anchor="t"/>
          <a:lstStyle/>
          <a:p>
            <a:pPr algn="l" indent="0" marL="0">
              <a:lnSpc>
                <a:spcPts val="2500"/>
              </a:lnSpc>
              <a:buNone/>
            </a:pPr>
            <a:r>
              <a:rPr lang="en-US" sz="1550" dirty="0">
                <a:solidFill>
                  <a:srgbClr val="FFE5E5"/>
                </a:solidFill>
                <a:latin typeface="DM Sans" pitchFamily="34" charset="0"/>
                <a:ea typeface="DM Sans" pitchFamily="34" charset="-122"/>
                <a:cs typeface="DM Sans" pitchFamily="34" charset="-120"/>
              </a:rPr>
              <a:t>Now that the smart fridge is pointing to the attacker’s server for firmware updates, the attacker needs to host a malicious server that mimics the legitimate update process.</a:t>
            </a:r>
            <a:endParaRPr lang="en-US" sz="1550" dirty="0"/>
          </a:p>
        </p:txBody>
      </p:sp>
      <p:pic>
        <p:nvPicPr>
          <p:cNvPr id="7" name="Image 2" descr="preencoded.png">    </p:cNvPr>
          <p:cNvPicPr>
            <a:picLocks noChangeAspect="1"/>
          </p:cNvPicPr>
          <p:nvPr/>
        </p:nvPicPr>
        <p:blipFill>
          <a:blip r:embed="rId3"/>
          <a:stretch>
            <a:fillRect/>
          </a:stretch>
        </p:blipFill>
        <p:spPr>
          <a:xfrm>
            <a:off x="706517" y="3852029"/>
            <a:ext cx="1009412" cy="1825704"/>
          </a:xfrm>
          <a:prstGeom prst="rect">
            <a:avLst/>
          </a:prstGeom>
        </p:spPr>
      </p:pic>
      <p:sp>
        <p:nvSpPr>
          <p:cNvPr id="8" name="Text 3"/>
          <p:cNvSpPr/>
          <p:nvPr/>
        </p:nvSpPr>
        <p:spPr>
          <a:xfrm>
            <a:off x="1917740" y="4053840"/>
            <a:ext cx="2656403" cy="331946"/>
          </a:xfrm>
          <a:prstGeom prst="rect">
            <a:avLst/>
          </a:prstGeom>
          <a:noFill/>
          <a:ln/>
        </p:spPr>
        <p:txBody>
          <a:bodyPr wrap="none" lIns="0" tIns="0" rIns="0" bIns="0" rtlCol="0" anchor="t"/>
          <a:lstStyle/>
          <a:p>
            <a:pPr algn="l" indent="0" marL="0">
              <a:lnSpc>
                <a:spcPts val="2600"/>
              </a:lnSpc>
              <a:buNone/>
            </a:pPr>
            <a:r>
              <a:rPr lang="en-US" sz="2050" dirty="0">
                <a:solidFill>
                  <a:srgbClr val="FFE5E5"/>
                </a:solidFill>
                <a:latin typeface="Dela Gothic One" pitchFamily="34" charset="0"/>
                <a:ea typeface="Dela Gothic One" pitchFamily="34" charset="-122"/>
                <a:cs typeface="Dela Gothic One" pitchFamily="34" charset="-120"/>
              </a:rPr>
              <a:t>Server Setup</a:t>
            </a:r>
            <a:endParaRPr lang="en-US" sz="2050" dirty="0"/>
          </a:p>
        </p:txBody>
      </p:sp>
      <p:sp>
        <p:nvSpPr>
          <p:cNvPr id="9" name="Text 4"/>
          <p:cNvSpPr/>
          <p:nvPr/>
        </p:nvSpPr>
        <p:spPr>
          <a:xfrm>
            <a:off x="1917740" y="4506873"/>
            <a:ext cx="8348543" cy="969050"/>
          </a:xfrm>
          <a:prstGeom prst="rect">
            <a:avLst/>
          </a:prstGeom>
          <a:noFill/>
          <a:ln/>
        </p:spPr>
        <p:txBody>
          <a:bodyPr wrap="square" lIns="0" tIns="0" rIns="0" bIns="0" rtlCol="0" anchor="t"/>
          <a:lstStyle/>
          <a:p>
            <a:pPr algn="l" indent="0" marL="0">
              <a:lnSpc>
                <a:spcPts val="2500"/>
              </a:lnSpc>
              <a:buNone/>
            </a:pPr>
            <a:r>
              <a:rPr lang="en-US" sz="1550" dirty="0">
                <a:solidFill>
                  <a:srgbClr val="FFE5E5"/>
                </a:solidFill>
                <a:latin typeface="DM Sans" pitchFamily="34" charset="0"/>
                <a:ea typeface="DM Sans" pitchFamily="34" charset="-122"/>
                <a:cs typeface="DM Sans" pitchFamily="34" charset="-120"/>
              </a:rPr>
              <a:t>The attacker sets up a server that looks like Samsung’s official update server. The server provides a </a:t>
            </a:r>
            <a:pPr algn="l" indent="0" marL="0">
              <a:lnSpc>
                <a:spcPts val="2500"/>
              </a:lnSpc>
              <a:buNone/>
            </a:pPr>
            <a:r>
              <a:rPr lang="en-US" sz="1550" b="1" dirty="0">
                <a:solidFill>
                  <a:srgbClr val="FFE5E5"/>
                </a:solidFill>
                <a:latin typeface="DM Sans" pitchFamily="34" charset="0"/>
                <a:ea typeface="DM Sans" pitchFamily="34" charset="-122"/>
                <a:cs typeface="DM Sans" pitchFamily="34" charset="-120"/>
              </a:rPr>
              <a:t>malicious firmware update</a:t>
            </a:r>
            <a:pPr algn="l" indent="0" marL="0">
              <a:lnSpc>
                <a:spcPts val="2500"/>
              </a:lnSpc>
              <a:buNone/>
            </a:pPr>
            <a:r>
              <a:rPr lang="en-US" sz="1550" dirty="0">
                <a:solidFill>
                  <a:srgbClr val="FFE5E5"/>
                </a:solidFill>
                <a:latin typeface="DM Sans" pitchFamily="34" charset="0"/>
                <a:ea typeface="DM Sans" pitchFamily="34" charset="-122"/>
                <a:cs typeface="DM Sans" pitchFamily="34" charset="-120"/>
              </a:rPr>
              <a:t> package containing a backdoor or other exploit that gives the attacker control of the fridge’s operating system.</a:t>
            </a:r>
            <a:endParaRPr lang="en-US" sz="1550" dirty="0"/>
          </a:p>
        </p:txBody>
      </p:sp>
      <p:pic>
        <p:nvPicPr>
          <p:cNvPr id="10" name="Image 3" descr="preencoded.png">    </p:cNvPr>
          <p:cNvPicPr>
            <a:picLocks noChangeAspect="1"/>
          </p:cNvPicPr>
          <p:nvPr/>
        </p:nvPicPr>
        <p:blipFill>
          <a:blip r:embed="rId4"/>
          <a:stretch>
            <a:fillRect/>
          </a:stretch>
        </p:blipFill>
        <p:spPr>
          <a:xfrm>
            <a:off x="706517" y="5677733"/>
            <a:ext cx="1009412" cy="1833324"/>
          </a:xfrm>
          <a:prstGeom prst="rect">
            <a:avLst/>
          </a:prstGeom>
        </p:spPr>
      </p:pic>
      <p:sp>
        <p:nvSpPr>
          <p:cNvPr id="11" name="Text 5"/>
          <p:cNvSpPr/>
          <p:nvPr/>
        </p:nvSpPr>
        <p:spPr>
          <a:xfrm>
            <a:off x="1917740" y="5879544"/>
            <a:ext cx="2656403" cy="331946"/>
          </a:xfrm>
          <a:prstGeom prst="rect">
            <a:avLst/>
          </a:prstGeom>
          <a:noFill/>
          <a:ln/>
        </p:spPr>
        <p:txBody>
          <a:bodyPr wrap="none" lIns="0" tIns="0" rIns="0" bIns="0" rtlCol="0" anchor="t"/>
          <a:lstStyle/>
          <a:p>
            <a:pPr algn="l" indent="0" marL="0">
              <a:lnSpc>
                <a:spcPts val="2600"/>
              </a:lnSpc>
              <a:buNone/>
            </a:pPr>
            <a:r>
              <a:rPr lang="en-US" sz="2050" dirty="0">
                <a:solidFill>
                  <a:srgbClr val="FFE5E5"/>
                </a:solidFill>
                <a:latin typeface="Dela Gothic One" pitchFamily="34" charset="0"/>
                <a:ea typeface="Dela Gothic One" pitchFamily="34" charset="-122"/>
                <a:cs typeface="Dela Gothic One" pitchFamily="34" charset="-120"/>
              </a:rPr>
              <a:t>Fake Firmware</a:t>
            </a:r>
            <a:endParaRPr lang="en-US" sz="2050" dirty="0"/>
          </a:p>
        </p:txBody>
      </p:sp>
      <p:sp>
        <p:nvSpPr>
          <p:cNvPr id="12" name="Text 6"/>
          <p:cNvSpPr/>
          <p:nvPr/>
        </p:nvSpPr>
        <p:spPr>
          <a:xfrm>
            <a:off x="1917740" y="6332577"/>
            <a:ext cx="8348543" cy="976670"/>
          </a:xfrm>
          <a:prstGeom prst="rect">
            <a:avLst/>
          </a:prstGeom>
          <a:noFill/>
          <a:ln/>
        </p:spPr>
        <p:txBody>
          <a:bodyPr wrap="square" lIns="0" tIns="0" rIns="0" bIns="0" rtlCol="0" anchor="t"/>
          <a:lstStyle/>
          <a:p>
            <a:pPr algn="l" indent="0" marL="0">
              <a:lnSpc>
                <a:spcPts val="2500"/>
              </a:lnSpc>
              <a:buNone/>
            </a:pPr>
            <a:r>
              <a:rPr lang="en-US" sz="1550" b="1" dirty="0">
                <a:solidFill>
                  <a:srgbClr val="FFE5E5"/>
                </a:solidFill>
                <a:latin typeface="DM Sans" pitchFamily="34" charset="0"/>
                <a:ea typeface="DM Sans" pitchFamily="34" charset="-122"/>
                <a:cs typeface="DM Sans" pitchFamily="34" charset="-120"/>
              </a:rPr>
              <a:t>Fake Update Process</a:t>
            </a:r>
            <a:pPr algn="l" indent="0" marL="0">
              <a:lnSpc>
                <a:spcPts val="2500"/>
              </a:lnSpc>
              <a:buNone/>
            </a:pPr>
            <a:r>
              <a:rPr lang="en-US" sz="1550" dirty="0">
                <a:solidFill>
                  <a:srgbClr val="FFE5E5"/>
                </a:solidFill>
                <a:latin typeface="DM Sans" pitchFamily="34" charset="0"/>
                <a:ea typeface="DM Sans" pitchFamily="34" charset="-122"/>
                <a:cs typeface="DM Sans" pitchFamily="34" charset="-120"/>
              </a:rPr>
              <a:t>: The fridge requests the update package from </a:t>
            </a:r>
            <a:pPr algn="l" indent="0" marL="0">
              <a:lnSpc>
                <a:spcPts val="2500"/>
              </a:lnSpc>
              <a:buNone/>
            </a:pPr>
            <a:r>
              <a:rPr lang="en-US" sz="1550" dirty="0">
                <a:solidFill>
                  <a:srgbClr val="FFE5E5"/>
                </a:solidFill>
                <a:highlight>
                  <a:srgbClr val="171717"/>
                </a:highlight>
                <a:latin typeface="Consolas" pitchFamily="34" charset="0"/>
                <a:ea typeface="Consolas" pitchFamily="34" charset="-122"/>
                <a:cs typeface="Consolas" pitchFamily="34" charset="-120"/>
              </a:rPr>
              <a:t>update.samsung.com</a:t>
            </a:r>
            <a:pPr algn="l" indent="0" marL="0">
              <a:lnSpc>
                <a:spcPts val="2500"/>
              </a:lnSpc>
              <a:buNone/>
            </a:pPr>
            <a:r>
              <a:rPr lang="en-US" sz="1550" dirty="0">
                <a:solidFill>
                  <a:srgbClr val="FFE5E5"/>
                </a:solidFill>
                <a:latin typeface="DM Sans" pitchFamily="34" charset="0"/>
                <a:ea typeface="DM Sans" pitchFamily="34" charset="-122"/>
                <a:cs typeface="DM Sans" pitchFamily="34" charset="-120"/>
              </a:rPr>
              <a:t>, but since the DNS cache is poisoned, it reaches the attacker's server, which provides the compromised firmware file.</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58309" y="1199555"/>
            <a:ext cx="9092089" cy="712708"/>
          </a:xfrm>
          <a:prstGeom prst="rect">
            <a:avLst/>
          </a:prstGeom>
          <a:noFill/>
          <a:ln/>
        </p:spPr>
        <p:txBody>
          <a:bodyPr wrap="none" lIns="0" tIns="0" rIns="0" bIns="0" rtlCol="0" anchor="t"/>
          <a:lstStyle/>
          <a:p>
            <a:pPr algn="l" indent="0" marL="0">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Step 2.3: Inside the Fridge </a:t>
            </a:r>
            <a:endParaRPr lang="en-US" sz="4450" dirty="0"/>
          </a:p>
        </p:txBody>
      </p:sp>
      <p:sp>
        <p:nvSpPr>
          <p:cNvPr id="3" name="Text 1"/>
          <p:cNvSpPr/>
          <p:nvPr/>
        </p:nvSpPr>
        <p:spPr>
          <a:xfrm>
            <a:off x="758309" y="2432090"/>
            <a:ext cx="6292572" cy="2166938"/>
          </a:xfrm>
          <a:prstGeom prst="rect">
            <a:avLst/>
          </a:prstGeom>
          <a:noFill/>
          <a:ln/>
        </p:spPr>
        <p:txBody>
          <a:bodyPr wrap="square" lIns="0" tIns="0" rIns="0" bIns="0" rtlCol="0" anchor="t"/>
          <a:lstStyle/>
          <a:p>
            <a:pPr algn="l" indent="0" marL="0">
              <a:lnSpc>
                <a:spcPts val="3400"/>
              </a:lnSpc>
              <a:buNone/>
            </a:pPr>
            <a:r>
              <a:rPr lang="en-US" sz="2100" dirty="0">
                <a:solidFill>
                  <a:srgbClr val="FFE5E5"/>
                </a:solidFill>
                <a:latin typeface="DM Sans" pitchFamily="34" charset="0"/>
                <a:ea typeface="DM Sans" pitchFamily="34" charset="-122"/>
                <a:cs typeface="DM Sans" pitchFamily="34" charset="-120"/>
              </a:rPr>
              <a:t>Once the malicious firmware is installed, the attacker now has remote access to the smart fridge without ever needing to be on the same Wi-Fi network due to the backdoor that was installed during the firmware update. </a:t>
            </a:r>
            <a:endParaRPr lang="en-US" sz="2100" dirty="0"/>
          </a:p>
        </p:txBody>
      </p:sp>
      <p:sp>
        <p:nvSpPr>
          <p:cNvPr id="4" name="Text 2"/>
          <p:cNvSpPr/>
          <p:nvPr/>
        </p:nvSpPr>
        <p:spPr>
          <a:xfrm>
            <a:off x="758309" y="4793933"/>
            <a:ext cx="6292572" cy="1733550"/>
          </a:xfrm>
          <a:prstGeom prst="rect">
            <a:avLst/>
          </a:prstGeom>
          <a:noFill/>
          <a:ln/>
        </p:spPr>
        <p:txBody>
          <a:bodyPr wrap="square" lIns="0" tIns="0" rIns="0" bIns="0" rtlCol="0" anchor="t"/>
          <a:lstStyle/>
          <a:p>
            <a:pPr algn="l" indent="0" marL="0">
              <a:lnSpc>
                <a:spcPts val="3400"/>
              </a:lnSpc>
              <a:buNone/>
            </a:pPr>
            <a:r>
              <a:rPr lang="en-US" sz="2100" dirty="0">
                <a:solidFill>
                  <a:srgbClr val="FFE5E5"/>
                </a:solidFill>
                <a:latin typeface="DM Sans" pitchFamily="34" charset="0"/>
                <a:ea typeface="DM Sans" pitchFamily="34" charset="-122"/>
                <a:cs typeface="DM Sans" pitchFamily="34" charset="-120"/>
              </a:rPr>
              <a:t>Through this backdoor, the attacker can remotely access the fridge and gain administrator level access to the fridge, allowing access to the full system </a:t>
            </a:r>
            <a:pPr algn="l" indent="0" marL="0">
              <a:lnSpc>
                <a:spcPts val="3400"/>
              </a:lnSpc>
              <a:buNone/>
            </a:pPr>
            <a:r>
              <a:rPr lang="en-US" sz="2100" b="1" i="1" u="sng" dirty="0">
                <a:solidFill>
                  <a:srgbClr val="FFE5E5"/>
                </a:solidFill>
                <a:latin typeface="DM Sans" pitchFamily="34" charset="0"/>
                <a:ea typeface="DM Sans" pitchFamily="34" charset="-122"/>
                <a:cs typeface="DM Sans" pitchFamily="34" charset="-120"/>
              </a:rPr>
              <a:t>remotely</a:t>
            </a:r>
            <a:pPr algn="l" indent="0" marL="0">
              <a:lnSpc>
                <a:spcPts val="3400"/>
              </a:lnSpc>
              <a:buNone/>
            </a:pPr>
            <a:r>
              <a:rPr lang="en-US" sz="2100" dirty="0">
                <a:solidFill>
                  <a:srgbClr val="FFE5E5"/>
                </a:solidFill>
                <a:latin typeface="DM Sans" pitchFamily="34" charset="0"/>
                <a:ea typeface="DM Sans" pitchFamily="34" charset="-122"/>
                <a:cs typeface="DM Sans" pitchFamily="34" charset="-120"/>
              </a:rPr>
              <a:t>. </a:t>
            </a:r>
            <a:endParaRPr lang="en-US" sz="2100" dirty="0"/>
          </a:p>
        </p:txBody>
      </p:sp>
      <p:pic>
        <p:nvPicPr>
          <p:cNvPr id="5" name="Image 0" descr="preencoded.png">    </p:cNvPr>
          <p:cNvPicPr>
            <a:picLocks noChangeAspect="1"/>
          </p:cNvPicPr>
          <p:nvPr/>
        </p:nvPicPr>
        <p:blipFill>
          <a:blip r:embed="rId1"/>
          <a:stretch>
            <a:fillRect/>
          </a:stretch>
        </p:blipFill>
        <p:spPr>
          <a:xfrm>
            <a:off x="7587139" y="2480905"/>
            <a:ext cx="6292572" cy="430541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2025-10-03T19:56:30Z</dcterms:created>
  <dcterms:modified xsi:type="dcterms:W3CDTF">2025-10-03T19:56:30Z</dcterms:modified>
</cp:coreProperties>
</file>